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6"/>
  </p:notesMasterIdLst>
  <p:handoutMasterIdLst>
    <p:handoutMasterId r:id="rId17"/>
  </p:handoutMasterIdLst>
  <p:sldIdLst>
    <p:sldId id="281" r:id="rId5"/>
    <p:sldId id="291" r:id="rId6"/>
    <p:sldId id="296" r:id="rId7"/>
    <p:sldId id="304" r:id="rId8"/>
    <p:sldId id="298" r:id="rId9"/>
    <p:sldId id="297" r:id="rId10"/>
    <p:sldId id="307" r:id="rId11"/>
    <p:sldId id="302" r:id="rId12"/>
    <p:sldId id="301" r:id="rId13"/>
    <p:sldId id="308" r:id="rId14"/>
    <p:sldId id="309" r:id="rId15"/>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p:scale>
          <a:sx n="70" d="100"/>
          <a:sy n="70" d="100"/>
        </p:scale>
        <p:origin x="1842" y="-570"/>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28.10.2018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28.10.2018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28.10.2018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28.10.2018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28.10.2018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28.10.2018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28.10.2018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28.10.2018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28.10.2018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28.10.2018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28.10.2018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28.10.2018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useloom.com/share/47e98dc4e63647c09e2e2d3e5ca382f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anva.com/font-combin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3: MARKETING</a:t>
            </a:r>
            <a:br>
              <a:rPr lang="de-AT" sz="1800" i="1" dirty="0"/>
            </a:br>
            <a:r>
              <a:rPr lang="de-AT" sz="1800" i="1" dirty="0"/>
              <a:t> abschnitt 1</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LAYOUT VORLAGEN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Es macht deine Marke stimmiger (und deine Arbeit ungleich leichter!), wenn du für deine verschiedenen Werbematerialien Mustervorlagen fürs Layout hast (sogenannte Templates).  Die müssen nicht kompliziert sein, ganz im Gegenteil.  Es sollte sich das Design aber durchziehen und nicht jeder Folder ganz anders aussehen.  Hier sind zwei  Beispiele für Folder-Layout:</a:t>
            </a:r>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r>
              <a:rPr lang="de-AT" sz="1400" dirty="0"/>
              <a:t>Teil für die Erstellung deines Muster-Layouts die Seite in Blöcke ein, die Bild, Überschrift oder Text beinhalten können und weißen oder farbigen Hintergrund haben.  Und schon hast du deine Vorlage! (umsetzen lässt sich das am leichtesten auf canva.com)</a:t>
            </a:r>
            <a:br>
              <a:rPr lang="de-AT" sz="1400" dirty="0"/>
            </a:br>
            <a:br>
              <a:rPr lang="de-AT" sz="1400" dirty="0"/>
            </a:br>
            <a:endParaRPr lang="de-AT" sz="1400"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pic>
        <p:nvPicPr>
          <p:cNvPr id="3" name="Grafik 2">
            <a:extLst>
              <a:ext uri="{FF2B5EF4-FFF2-40B4-BE49-F238E27FC236}">
                <a16:creationId xmlns:a16="http://schemas.microsoft.com/office/drawing/2014/main" id="{6D294B49-FC3F-4986-9034-3263059DC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47" y="3331152"/>
            <a:ext cx="2308932" cy="3265656"/>
          </a:xfrm>
          <a:prstGeom prst="rect">
            <a:avLst/>
          </a:prstGeom>
        </p:spPr>
      </p:pic>
      <p:pic>
        <p:nvPicPr>
          <p:cNvPr id="8" name="Grafik 7">
            <a:extLst>
              <a:ext uri="{FF2B5EF4-FFF2-40B4-BE49-F238E27FC236}">
                <a16:creationId xmlns:a16="http://schemas.microsoft.com/office/drawing/2014/main" id="{4E2DC3C5-1A83-4A63-8AC1-50BCCBA20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150" y="3309674"/>
            <a:ext cx="2308932" cy="3265656"/>
          </a:xfrm>
          <a:prstGeom prst="rect">
            <a:avLst/>
          </a:prstGeom>
        </p:spPr>
      </p:pic>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MEIN MUSTER LAYOUT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11</a:t>
            </a:fld>
            <a:endParaRPr lang="de-DE" noProof="0" dirty="0"/>
          </a:p>
        </p:txBody>
      </p:sp>
    </p:spTree>
    <p:extLst>
      <p:ext uri="{BB962C8B-B14F-4D97-AF65-F5344CB8AC3E}">
        <p14:creationId xmlns:p14="http://schemas.microsoft.com/office/powerpoint/2010/main" val="365166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a:solidFill>
                  <a:srgbClr val="D40018"/>
                </a:solidFill>
              </a:rPr>
              <a:t>branding</a:t>
            </a: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864768"/>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DEINE MARKE</a:t>
            </a:r>
          </a:p>
          <a:p>
            <a:pPr marL="0" indent="0">
              <a:buNone/>
            </a:pPr>
            <a:r>
              <a:rPr lang="de-AT" sz="1200" dirty="0"/>
              <a:t>Eine „Marke“ macht aus einem Produkt, von dem es viele gibt, etwas einzigartiges und etwas, das gleich wiedererkannt wird. </a:t>
            </a:r>
            <a:br>
              <a:rPr lang="de-AT" sz="1200" dirty="0"/>
            </a:br>
            <a:r>
              <a:rPr lang="de-AT" sz="1200" dirty="0"/>
              <a:t>Es gibt viele Hautcremen, aber nur eine Nivea. Es gibt viele Soft Drinks, aber nur ein Coca Cola. Wenn du eine blaue Dose mit weißem Schriftzug oder eine Flasche mit roter Manschette und weißem Schriftzug siehst, weißt du gleich, was du vor dir hast.</a:t>
            </a:r>
          </a:p>
          <a:p>
            <a:pPr marL="0" indent="0">
              <a:buNone/>
            </a:pPr>
            <a:r>
              <a:rPr lang="de-AT" sz="1200" dirty="0"/>
              <a:t>Du hast auch gleich Assoziationen dazu, das Produkt ruft Emotionen und Erwartungen hervor.  In diese Emotionen und in die Wiedererkennbarkeit investieren Firmen oft viel Energie (und Werbebudget!).</a:t>
            </a:r>
          </a:p>
          <a:p>
            <a:pPr marL="0" indent="0">
              <a:buNone/>
            </a:pPr>
            <a:r>
              <a:rPr lang="de-AT" sz="1200" dirty="0"/>
              <a:t>Auch </a:t>
            </a:r>
            <a:r>
              <a:rPr lang="de-AT" sz="1200" dirty="0" err="1"/>
              <a:t>HundetrainerInnen</a:t>
            </a:r>
            <a:r>
              <a:rPr lang="de-AT" sz="1200" dirty="0"/>
              <a:t> gibt es viele. Was wäre, wenn du und dein Angebot zu einer richtigen „Marke“ würden? Vielleicht nicht gleich so weit bekannt und weit verbreitet wie Nivea oder Coca Cola </a:t>
            </a:r>
            <a:r>
              <a:rPr lang="de-AT" sz="1200" dirty="0">
                <a:sym typeface="Wingdings" panose="05000000000000000000" pitchFamily="2" charset="2"/>
              </a:rPr>
              <a:t>. Es hält dich aber nichts davon ab, in deine Positionierung als Marke ein wenig Energie zu investieren und dich zu fragen:  </a:t>
            </a:r>
          </a:p>
          <a:p>
            <a:pPr marL="0" indent="0">
              <a:buNone/>
            </a:pPr>
            <a:r>
              <a:rPr lang="de-AT" sz="1200" dirty="0">
                <a:sym typeface="Wingdings" panose="05000000000000000000" pitchFamily="2" charset="2"/>
              </a:rPr>
              <a:t>Welche Erwartungen und Emotionen soll dein „Produkt“ (also dein Trainingsangebot) hervorrufen und woran werden deine KlientInnen es auf Anhieb erkennen? </a:t>
            </a:r>
          </a:p>
          <a:p>
            <a:pPr marL="0" indent="0">
              <a:buNone/>
            </a:pPr>
            <a:r>
              <a:rPr lang="de-AT" sz="1200" dirty="0">
                <a:sym typeface="Wingdings" panose="05000000000000000000" pitchFamily="2" charset="2"/>
              </a:rPr>
              <a:t>Den Prozess, aus einem Produkt (oder mehreren) eine Marke zu machen, bezeichnet man als Branding. Und genau dem wollen wir uns nun widmen.</a:t>
            </a:r>
          </a:p>
        </p:txBody>
      </p:sp>
      <p:pic>
        <p:nvPicPr>
          <p:cNvPr id="5" name="Grafik 4">
            <a:extLst>
              <a:ext uri="{FF2B5EF4-FFF2-40B4-BE49-F238E27FC236}">
                <a16:creationId xmlns:a16="http://schemas.microsoft.com/office/drawing/2014/main" id="{51D6F1B4-EA32-4DD2-8093-B7759CA6F7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86" r="36484"/>
          <a:stretch/>
        </p:blipFill>
        <p:spPr>
          <a:xfrm>
            <a:off x="242408" y="2746984"/>
            <a:ext cx="1761163" cy="2740884"/>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GEFÜHLSWERT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Eine gute Marke ist etwas, was mit Emotionen aufgeladen ist, was mit einem Lebensgefühl und bestimmten Werten einhergeht. Natürlich ist es wichtig, dass diese Emotionen und Erwartungen zu deinem Zielpublikum passen! Noch wichtiger ist es, dass sie zu dir passen </a:t>
            </a:r>
            <a:r>
              <a:rPr lang="de-AT" sz="1400" dirty="0">
                <a:sym typeface="Wingdings" panose="05000000000000000000" pitchFamily="2" charset="2"/>
              </a:rPr>
              <a:t>.</a:t>
            </a:r>
          </a:p>
          <a:p>
            <a:pPr marL="0" indent="0">
              <a:buNone/>
            </a:pPr>
            <a:r>
              <a:rPr lang="de-AT" sz="1400" dirty="0">
                <a:sym typeface="Wingdings" panose="05000000000000000000" pitchFamily="2" charset="2"/>
              </a:rPr>
              <a:t>Hast du dich schon mal gefragt, welche Gefühle deine Trainingsangebote oder auch nur dein Logo hervorrufen sollen? Sollen sich die Leute warm und kuschelig fühlen und sich erwarten, dass sie bei dir gut aufgehoben sind? Sollen sich </a:t>
            </a:r>
            <a:r>
              <a:rPr lang="de-AT" sz="1400" dirty="0" err="1">
                <a:sym typeface="Wingdings" panose="05000000000000000000" pitchFamily="2" charset="2"/>
              </a:rPr>
              <a:t>sich</a:t>
            </a:r>
            <a:r>
              <a:rPr lang="de-AT" sz="1400" dirty="0">
                <a:sym typeface="Wingdings" panose="05000000000000000000" pitchFamily="2" charset="2"/>
              </a:rPr>
              <a:t> fröhlich und ausgelassen fühlen und damit rechnen, dass sie mit ihrem Hund bei dir viel Spaß haben werden? Wie sollen sie sich fühlen?</a:t>
            </a:r>
          </a:p>
          <a:p>
            <a:pPr marL="0" indent="0">
              <a:buNone/>
            </a:pPr>
            <a:r>
              <a:rPr lang="de-AT" sz="1200" b="1" dirty="0"/>
              <a:t>Welche Gefühle oder Stimmung  soll deine „Marke“ auslösen? </a:t>
            </a:r>
            <a:br>
              <a:rPr lang="de-AT" sz="1200" b="1" dirty="0"/>
            </a:br>
            <a:r>
              <a:rPr lang="de-AT" sz="1200" dirty="0"/>
              <a:t>(nenn 2 oder 3 zentrale Gefühle)</a:t>
            </a:r>
            <a:br>
              <a:rPr lang="de-AT" sz="1200" b="1" dirty="0"/>
            </a:br>
            <a:endParaRPr lang="de-AT" sz="1200" b="1" dirty="0"/>
          </a:p>
          <a:p>
            <a:pPr marL="0" indent="0">
              <a:buNone/>
            </a:pPr>
            <a:endParaRPr lang="de-AT" sz="1200" dirty="0"/>
          </a:p>
          <a:p>
            <a:pPr marL="0" indent="0">
              <a:buNone/>
            </a:pPr>
            <a:endParaRPr lang="de-AT" sz="1200" dirty="0"/>
          </a:p>
          <a:p>
            <a:pPr marL="0" indent="0">
              <a:buNone/>
            </a:pPr>
            <a:r>
              <a:rPr lang="de-AT" sz="1200" b="1" dirty="0"/>
              <a:t>Für welchen Wert soll deine Marke stehen?</a:t>
            </a:r>
            <a:br>
              <a:rPr lang="de-AT" sz="1200" b="1" dirty="0"/>
            </a:br>
            <a:r>
              <a:rPr lang="de-AT" sz="1200" dirty="0"/>
              <a:t>(mit Wert ist z.B. gemeint: Ehrlichkeit, Herzlichkeit, Kompetenz, ….)</a:t>
            </a:r>
            <a:br>
              <a:rPr lang="de-AT" sz="1200" b="1" dirty="0"/>
            </a:br>
            <a:r>
              <a:rPr lang="de-AT" sz="1200" dirty="0"/>
              <a:t>  </a:t>
            </a:r>
            <a:br>
              <a:rPr lang="de-AT" sz="1200" dirty="0"/>
            </a:br>
            <a:br>
              <a:rPr lang="de-AT" sz="1200" dirty="0"/>
            </a:br>
            <a:endParaRPr lang="de-AT" sz="12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WIE SIEHT DAS AUS?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Mach dir buchstäblich ein Bild davon, wie die Stimmung, die Emotionen, der Wert deiner Marke aussehen könnte. Bastle dazu eine Collage aus Bildern oder Sprüchen, aus Farben oder Schriften, die dich ansprechen und die gut dazu passen (ein „Brand-Board“ nennt man sowas dann).</a:t>
            </a:r>
            <a:br>
              <a:rPr lang="de-AT" sz="1400" dirty="0"/>
            </a:br>
            <a:br>
              <a:rPr lang="de-AT" sz="1400" dirty="0"/>
            </a:br>
            <a:r>
              <a:rPr lang="de-AT" sz="1400" dirty="0"/>
              <a:t>Du kannst das entweder mit Schere und Bildern aus Magazinen machen und Zeichnen und Farben verwenden. Oder aber (was vermutlich einfacher geht und mehr Auswahl zulässt) das ganze mit Bildern aus der online-Welt machen. Zum Beispiel unter Verwendung der gratis Seite canva.com  (ein kurzes Einführungsvideo dazu gibt es hier: </a:t>
            </a:r>
            <a:r>
              <a:rPr lang="de-AT" sz="1400" dirty="0">
                <a:hlinkClick r:id="rId2"/>
              </a:rPr>
              <a:t>https://www.useloom.com/share/47e98dc4e63647c09e2e2d3e5ca382f9</a:t>
            </a:r>
            <a:r>
              <a:rPr lang="de-AT" sz="1400" dirty="0"/>
              <a:t>) Oder mit Bildern von Instagram, Pinterest oder online-Fotos. Ganz nach deinem Geschmack!</a:t>
            </a:r>
          </a:p>
          <a:p>
            <a:pPr marL="0" indent="0">
              <a:buNone/>
            </a:pPr>
            <a:r>
              <a:rPr lang="de-AT" sz="1400" dirty="0"/>
              <a:t>Hier ist ein Beispiel, wie so ein Brand-Board (aus einem ganz anderen Bereich) aussehen könnte: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pic>
        <p:nvPicPr>
          <p:cNvPr id="3" name="Grafik 2">
            <a:extLst>
              <a:ext uri="{FF2B5EF4-FFF2-40B4-BE49-F238E27FC236}">
                <a16:creationId xmlns:a16="http://schemas.microsoft.com/office/drawing/2014/main" id="{DD97B6BB-A995-45DC-B958-CFEB46945B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856" y="5574069"/>
            <a:ext cx="3068960" cy="3970622"/>
          </a:xfrm>
          <a:prstGeom prst="rect">
            <a:avLst/>
          </a:prstGeom>
        </p:spPr>
      </p:pic>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DEIN BRAND-BOARD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FARBEN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Als nächstes solltest du für deine Marke die typische Farbe </a:t>
            </a:r>
            <a:r>
              <a:rPr lang="de-AT" sz="1400" dirty="0" err="1"/>
              <a:t>bzw</a:t>
            </a:r>
            <a:r>
              <a:rPr lang="de-AT" sz="1400" dirty="0"/>
              <a:t> Farbzusammenstellung auswählen.  Natürlich solche, die zur Stimmung deiner Marke passen! </a:t>
            </a:r>
            <a:br>
              <a:rPr lang="de-AT" sz="1400" dirty="0"/>
            </a:br>
            <a:r>
              <a:rPr lang="de-AT" sz="1400" dirty="0"/>
              <a:t>Man wählt dazu üblicherweise </a:t>
            </a:r>
            <a:br>
              <a:rPr lang="de-AT" sz="1400" dirty="0"/>
            </a:br>
            <a:r>
              <a:rPr lang="de-AT" sz="1400" dirty="0"/>
              <a:t>- eine Farbe für die Schrift (meist schwarz oder dunkelgrau)</a:t>
            </a:r>
            <a:br>
              <a:rPr lang="de-AT" sz="1400" dirty="0"/>
            </a:br>
            <a:r>
              <a:rPr lang="de-AT" sz="1400" dirty="0"/>
              <a:t>- eine zentrale Farbei für Elemente, die du herausheben willst und die auch in deinem Logo vorkommt </a:t>
            </a:r>
            <a:br>
              <a:rPr lang="de-AT" sz="1400" dirty="0"/>
            </a:br>
            <a:r>
              <a:rPr lang="de-AT" sz="1400" dirty="0"/>
              <a:t>- eine weitere Farbe, die in geringerem Ausmaß vorkommt, um Akzente zu setzen. </a:t>
            </a:r>
            <a:br>
              <a:rPr lang="de-AT" sz="1400" dirty="0"/>
            </a:br>
            <a:br>
              <a:rPr lang="de-AT" sz="1400" dirty="0"/>
            </a:br>
            <a:r>
              <a:rPr lang="de-AT" sz="1400" dirty="0"/>
              <a:t>Wichtig: Du brauchst von diesen Farben den Farbcode  (üblicherweise wird der als hex-code angegeben und besteht aus # und einer 6stelligen Zahlen- und Ziffernkombination (also </a:t>
            </a:r>
            <a:r>
              <a:rPr lang="de-AT" sz="1400" dirty="0" err="1"/>
              <a:t>z.b.</a:t>
            </a:r>
            <a:r>
              <a:rPr lang="de-AT" sz="1400" dirty="0"/>
              <a:t> #93093E). Du kannst den Farbcode von Farben, die dir gefallen (zum Beispiel auf Bildern im Internet) mit simplen Tools wie dem „COPI – </a:t>
            </a:r>
            <a:r>
              <a:rPr lang="de-AT" sz="1400" dirty="0" err="1"/>
              <a:t>colour</a:t>
            </a:r>
            <a:r>
              <a:rPr lang="de-AT" sz="1400" dirty="0"/>
              <a:t> </a:t>
            </a:r>
            <a:r>
              <a:rPr lang="de-AT" sz="1400" dirty="0" err="1"/>
              <a:t>picker</a:t>
            </a:r>
            <a:r>
              <a:rPr lang="de-AT" sz="1400" dirty="0"/>
              <a:t> </a:t>
            </a:r>
            <a:r>
              <a:rPr lang="de-AT" sz="1400" dirty="0" err="1"/>
              <a:t>tool</a:t>
            </a:r>
            <a:r>
              <a:rPr lang="de-AT" sz="1400" dirty="0"/>
              <a:t>“ oder ähnlichen ermitteln. (Programm runterladen, installieren, aufmachen und dann einfach den </a:t>
            </a:r>
            <a:r>
              <a:rPr lang="de-AT" sz="1400" dirty="0" err="1"/>
              <a:t>cursor</a:t>
            </a:r>
            <a:r>
              <a:rPr lang="de-AT" sz="1400" dirty="0"/>
              <a:t> auf die Farbe ziehen, die du ausgewählt hast, und in einem kleinen Fenster erscheinen die Farbcodes). </a:t>
            </a:r>
          </a:p>
          <a:p>
            <a:pPr marL="0" indent="0">
              <a:buNone/>
            </a:pPr>
            <a:r>
              <a:rPr lang="de-AT" sz="1400" dirty="0"/>
              <a:t>Online-Programme wie </a:t>
            </a:r>
            <a:r>
              <a:rPr lang="de-AT" sz="1400" dirty="0" err="1"/>
              <a:t>z.b.</a:t>
            </a:r>
            <a:r>
              <a:rPr lang="de-AT" sz="1400" dirty="0"/>
              <a:t> „</a:t>
            </a:r>
            <a:r>
              <a:rPr lang="de-AT" sz="1400" dirty="0" err="1"/>
              <a:t>coloors</a:t>
            </a:r>
            <a:r>
              <a:rPr lang="de-AT" sz="1400" dirty="0"/>
              <a:t>“ helfen dir dabei, passende Farbkombis zusammenzustellen und liefern dir automatisch die Farbcodes. So sieht das dann aus: </a:t>
            </a:r>
            <a:br>
              <a:rPr lang="de-AT" sz="1400" dirty="0"/>
            </a:br>
            <a:endParaRPr lang="de-AT" sz="1400" dirty="0"/>
          </a:p>
          <a:p>
            <a:pPr marL="0" indent="0">
              <a:buNone/>
            </a:pPr>
            <a:br>
              <a:rPr lang="de-AT" sz="1200" b="1" dirty="0"/>
            </a:br>
            <a:endParaRPr lang="de-AT" sz="1200" b="1" dirty="0"/>
          </a:p>
          <a:p>
            <a:pPr marL="0" indent="0">
              <a:buNone/>
            </a:pPr>
            <a:endParaRPr lang="de-AT" sz="1200" b="1"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pic>
        <p:nvPicPr>
          <p:cNvPr id="3" name="Grafik 2">
            <a:extLst>
              <a:ext uri="{FF2B5EF4-FFF2-40B4-BE49-F238E27FC236}">
                <a16:creationId xmlns:a16="http://schemas.microsoft.com/office/drawing/2014/main" id="{9352A9FB-D6F7-450F-AF0C-832C49AB2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4478" y="6465168"/>
            <a:ext cx="2189043" cy="1368152"/>
          </a:xfrm>
          <a:prstGeom prst="rect">
            <a:avLst/>
          </a:prstGeom>
        </p:spPr>
      </p:pic>
      <p:pic>
        <p:nvPicPr>
          <p:cNvPr id="8" name="Grafik 7">
            <a:extLst>
              <a:ext uri="{FF2B5EF4-FFF2-40B4-BE49-F238E27FC236}">
                <a16:creationId xmlns:a16="http://schemas.microsoft.com/office/drawing/2014/main" id="{6CA1E9DD-FB7C-4098-90FA-A710C9FC3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477" y="7946212"/>
            <a:ext cx="2189043" cy="1368152"/>
          </a:xfrm>
          <a:prstGeom prst="rect">
            <a:avLst/>
          </a:prstGeom>
        </p:spPr>
      </p:pic>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DEINE FARBEN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endParaRPr lang="de-AT" sz="1400" dirty="0"/>
          </a:p>
          <a:p>
            <a:pPr marL="0" indent="0">
              <a:buNone/>
            </a:pPr>
            <a:r>
              <a:rPr lang="de-AT" sz="1400" dirty="0"/>
              <a:t>Hauptfarbe: </a:t>
            </a:r>
          </a:p>
          <a:p>
            <a:pPr marL="0" indent="0">
              <a:buNone/>
            </a:pPr>
            <a:endParaRPr lang="de-AT" sz="1400" dirty="0"/>
          </a:p>
          <a:p>
            <a:pPr marL="0" indent="0">
              <a:buNone/>
            </a:pPr>
            <a:r>
              <a:rPr lang="de-AT" sz="1400" dirty="0"/>
              <a:t>Nebenfarbe:</a:t>
            </a:r>
          </a:p>
          <a:p>
            <a:pPr marL="0" indent="0">
              <a:buNone/>
            </a:pPr>
            <a:endParaRPr lang="de-AT" sz="1400" dirty="0"/>
          </a:p>
          <a:p>
            <a:pPr marL="0" indent="0">
              <a:buNone/>
            </a:pPr>
            <a:r>
              <a:rPr lang="de-AT" sz="1400" dirty="0"/>
              <a:t>Schriftfarbe:</a:t>
            </a:r>
          </a:p>
          <a:p>
            <a:pPr marL="0" indent="0">
              <a:buNone/>
            </a:pPr>
            <a:endParaRPr lang="de-AT" sz="1400" dirty="0"/>
          </a:p>
          <a:p>
            <a:pPr marL="0" indent="0">
              <a:buNone/>
            </a:pPr>
            <a:r>
              <a:rPr lang="de-AT" sz="1400" dirty="0"/>
              <a:t>weitere Farben:</a:t>
            </a:r>
          </a:p>
          <a:p>
            <a:pPr marL="0" indent="0">
              <a:buNone/>
            </a:pPr>
            <a:endParaRPr lang="de-AT" sz="1400" dirty="0"/>
          </a:p>
          <a:p>
            <a:pPr marL="0" indent="0">
              <a:buNone/>
            </a:pPr>
            <a:r>
              <a:rPr lang="de-AT" sz="1400" dirty="0"/>
              <a:t>evtl. Farbpalette</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4492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SCHRIFTEN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So wie sich deine Farben durch deinen gesamten Markenauftritt (Website, </a:t>
            </a:r>
            <a:r>
              <a:rPr lang="de-AT" sz="1400" dirty="0" err="1"/>
              <a:t>Social</a:t>
            </a:r>
            <a:r>
              <a:rPr lang="de-AT" sz="1400" dirty="0"/>
              <a:t> Media, Folder, Plakate,…. ) ziehen sollten, sollten das auch die Schrifttypen. </a:t>
            </a:r>
          </a:p>
          <a:p>
            <a:pPr marL="0" indent="0">
              <a:buNone/>
            </a:pPr>
            <a:r>
              <a:rPr lang="de-AT" sz="1400" dirty="0"/>
              <a:t>Empfohlen wird üblicherweise die Verwendung von zwei Schriften:  einmal eine für die Überschriften und eine andere für den normalen Text. </a:t>
            </a:r>
            <a:br>
              <a:rPr lang="de-AT" sz="1400" dirty="0"/>
            </a:br>
            <a:r>
              <a:rPr lang="de-AT" sz="1400" dirty="0"/>
              <a:t>Grafiker raten dabei dazu, eine Schrift „</a:t>
            </a:r>
            <a:r>
              <a:rPr lang="de-AT" sz="1400" dirty="0" err="1"/>
              <a:t>sans</a:t>
            </a:r>
            <a:r>
              <a:rPr lang="de-AT" sz="1400" dirty="0"/>
              <a:t> </a:t>
            </a:r>
            <a:r>
              <a:rPr lang="de-AT" sz="1400" dirty="0" err="1"/>
              <a:t>serif</a:t>
            </a:r>
            <a:r>
              <a:rPr lang="de-AT" sz="1400" dirty="0"/>
              <a:t>“ und eine mit „</a:t>
            </a:r>
            <a:r>
              <a:rPr lang="de-AT" sz="1400" dirty="0" err="1"/>
              <a:t>serif</a:t>
            </a:r>
            <a:r>
              <a:rPr lang="de-AT" sz="1400" dirty="0"/>
              <a:t>“ zu verwenden (</a:t>
            </a:r>
            <a:r>
              <a:rPr lang="de-AT" sz="1400" dirty="0" err="1"/>
              <a:t>serif</a:t>
            </a:r>
            <a:r>
              <a:rPr lang="de-AT" sz="1400" dirty="0"/>
              <a:t> sind die winzigen Striche, in denen ein Buchstabe endet.  </a:t>
            </a:r>
            <a:br>
              <a:rPr lang="de-AT" sz="1400" dirty="0"/>
            </a:br>
            <a:br>
              <a:rPr lang="de-AT" sz="1400" dirty="0">
                <a:latin typeface="MS PMincho" panose="02020600040205080304" pitchFamily="18" charset="-128"/>
                <a:ea typeface="MS PMincho" panose="02020600040205080304" pitchFamily="18" charset="-128"/>
              </a:rPr>
            </a:br>
            <a:r>
              <a:rPr lang="de-AT" sz="1400" dirty="0">
                <a:latin typeface="MS Reference Sans Serif" panose="020B0604030504040204" pitchFamily="34" charset="0"/>
              </a:rPr>
              <a:t>Diese hier ist eine ohne „</a:t>
            </a:r>
            <a:r>
              <a:rPr lang="de-AT" sz="1400" dirty="0" err="1">
                <a:latin typeface="MS Reference Sans Serif" panose="020B0604030504040204" pitchFamily="34" charset="0"/>
              </a:rPr>
              <a:t>serif</a:t>
            </a:r>
            <a:r>
              <a:rPr lang="de-AT" sz="1400" dirty="0">
                <a:latin typeface="MS Reference Sans Serif" panose="020B0604030504040204" pitchFamily="34" charset="0"/>
              </a:rPr>
              <a:t>“.</a:t>
            </a:r>
            <a:br>
              <a:rPr lang="de-AT" sz="1400" dirty="0">
                <a:latin typeface="MS Reference Sans Serif" panose="020B0604030504040204" pitchFamily="34" charset="0"/>
              </a:rPr>
            </a:br>
            <a:r>
              <a:rPr lang="de-AT" sz="1400" dirty="0">
                <a:latin typeface="Times New Roman" panose="02020603050405020304" pitchFamily="18" charset="0"/>
                <a:cs typeface="Times New Roman" panose="02020603050405020304" pitchFamily="18" charset="0"/>
              </a:rPr>
              <a:t>Und diese hier mit „</a:t>
            </a:r>
            <a:r>
              <a:rPr lang="de-AT" sz="1400" dirty="0" err="1">
                <a:latin typeface="Times New Roman" panose="02020603050405020304" pitchFamily="18" charset="0"/>
                <a:cs typeface="Times New Roman" panose="02020603050405020304" pitchFamily="18" charset="0"/>
              </a:rPr>
              <a:t>serif</a:t>
            </a:r>
            <a:r>
              <a:rPr lang="de-AT" sz="1400" dirty="0">
                <a:latin typeface="Times New Roman" panose="02020603050405020304" pitchFamily="18" charset="0"/>
                <a:cs typeface="Times New Roman" panose="02020603050405020304" pitchFamily="18" charset="0"/>
              </a:rPr>
              <a:t>“.</a:t>
            </a:r>
            <a:endParaRPr lang="de-AT" sz="1400" dirty="0"/>
          </a:p>
          <a:p>
            <a:pPr marL="0" indent="0">
              <a:buNone/>
            </a:pPr>
            <a:r>
              <a:rPr lang="de-AT" sz="1400" dirty="0"/>
              <a:t>Auch die Schriftart sollte gut zu deiner Marke passen. Wenn du zum Beispiel als Wert „Klarheit“ oder „Kompetenz“ hast, wird eine sehr verspielte oder schnörkelige Schrift weniger gut passen.  </a:t>
            </a:r>
            <a:br>
              <a:rPr lang="de-AT" sz="1400" dirty="0"/>
            </a:br>
            <a:r>
              <a:rPr lang="de-AT" sz="1400" dirty="0"/>
              <a:t>Wenn du gut zusammenpassende Schriftarten („Fonts“) finden willst, kannst du entweder nach „</a:t>
            </a:r>
            <a:r>
              <a:rPr lang="de-AT" sz="1400" dirty="0" err="1"/>
              <a:t>google</a:t>
            </a:r>
            <a:r>
              <a:rPr lang="de-AT" sz="1400" dirty="0"/>
              <a:t> </a:t>
            </a:r>
            <a:r>
              <a:rPr lang="de-AT" sz="1400" dirty="0" err="1"/>
              <a:t>fonts</a:t>
            </a:r>
            <a:r>
              <a:rPr lang="de-AT" sz="1400" dirty="0"/>
              <a:t> </a:t>
            </a:r>
            <a:r>
              <a:rPr lang="de-AT" sz="1400" dirty="0" err="1"/>
              <a:t>combinations</a:t>
            </a:r>
            <a:r>
              <a:rPr lang="de-AT" sz="1400" dirty="0"/>
              <a:t>“ </a:t>
            </a:r>
            <a:r>
              <a:rPr lang="de-AT" sz="1400" dirty="0" err="1"/>
              <a:t>googeln</a:t>
            </a:r>
            <a:r>
              <a:rPr lang="de-AT" sz="1400" dirty="0"/>
              <a:t> (evtl. sogar gleich mit deinem Adjektiv deiner Marke, </a:t>
            </a:r>
            <a:r>
              <a:rPr lang="de-AT" sz="1400" dirty="0" err="1"/>
              <a:t>z.b.</a:t>
            </a:r>
            <a:r>
              <a:rPr lang="de-AT" sz="1400" dirty="0"/>
              <a:t> „elegant </a:t>
            </a:r>
            <a:r>
              <a:rPr lang="de-AT" sz="1400" dirty="0" err="1"/>
              <a:t>google</a:t>
            </a:r>
            <a:r>
              <a:rPr lang="de-AT" sz="1400" dirty="0"/>
              <a:t> </a:t>
            </a:r>
            <a:r>
              <a:rPr lang="de-AT" sz="1400" dirty="0" err="1"/>
              <a:t>fonts</a:t>
            </a:r>
            <a:r>
              <a:rPr lang="de-AT" sz="1400" dirty="0"/>
              <a:t> </a:t>
            </a:r>
            <a:r>
              <a:rPr lang="de-AT" sz="1400" dirty="0" err="1"/>
              <a:t>combinations</a:t>
            </a:r>
            <a:r>
              <a:rPr lang="de-AT" sz="1400" dirty="0"/>
              <a:t>“) oder auf der Seite </a:t>
            </a:r>
            <a:r>
              <a:rPr lang="de-AT" sz="1400" dirty="0">
                <a:hlinkClick r:id="rId2"/>
              </a:rPr>
              <a:t>https://www.canva.com/font-combinations</a:t>
            </a:r>
            <a:r>
              <a:rPr lang="de-AT" sz="1400" dirty="0"/>
              <a:t> eine zu deiner bereits ausgewählten Schrift passende andere suchen. </a:t>
            </a:r>
          </a:p>
          <a:p>
            <a:pPr marL="0" indent="0">
              <a:buNone/>
            </a:pPr>
            <a:r>
              <a:rPr lang="de-AT" sz="1400" b="1" dirty="0"/>
              <a:t>Meine Schrift für Überschriften:</a:t>
            </a:r>
          </a:p>
          <a:p>
            <a:pPr marL="0" indent="0">
              <a:buNone/>
            </a:pPr>
            <a:endParaRPr lang="de-AT" sz="1400" dirty="0"/>
          </a:p>
          <a:p>
            <a:pPr marL="0" indent="0">
              <a:buNone/>
            </a:pPr>
            <a:r>
              <a:rPr lang="de-AT" sz="1400" b="1" dirty="0"/>
              <a:t>Meine Schrift für Text:</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37922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BILDER &amp; ICONS</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r>
              <a:rPr lang="de-AT" sz="1400" dirty="0"/>
              <a:t>Nichts vermittelt eine Stimmung so schnell wie ein gutes Bild! Such dir also passend für deine Marke ein paar wirklich gute Fotos heraus, die du immer wieder verwenden wirst. Vielleicht willst du auch bestimmte Icons oder eine Grafik als Wiedererkennungsmerkmal verwenden , wie sowas:</a:t>
            </a:r>
            <a:br>
              <a:rPr lang="de-AT" sz="1400" dirty="0"/>
            </a:br>
            <a:br>
              <a:rPr lang="de-AT" sz="1400" dirty="0"/>
            </a:br>
            <a:r>
              <a:rPr lang="de-AT" sz="1400" dirty="0"/>
              <a:t>Achte bei allen Fotos darauf, dass sie einen guten </a:t>
            </a:r>
            <a:br>
              <a:rPr lang="de-AT" sz="1400" dirty="0"/>
            </a:br>
            <a:r>
              <a:rPr lang="de-AT" sz="1400" dirty="0"/>
              <a:t>Kontrast haben, hochaufgelöst sind und farblich zu </a:t>
            </a:r>
            <a:br>
              <a:rPr lang="de-AT" sz="1400" dirty="0"/>
            </a:br>
            <a:r>
              <a:rPr lang="de-AT" sz="1400" dirty="0"/>
              <a:t>deiner Marke passen! </a:t>
            </a:r>
            <a:br>
              <a:rPr lang="de-AT" sz="1400" dirty="0"/>
            </a:br>
            <a:r>
              <a:rPr lang="de-AT" sz="1400" dirty="0"/>
              <a:t>Kostenlose Profi-Fotos findest du im Netz zum Beispiel auf</a:t>
            </a:r>
            <a:br>
              <a:rPr lang="de-AT" sz="1400" dirty="0"/>
            </a:br>
            <a:r>
              <a:rPr lang="de-AT" sz="1400" dirty="0"/>
              <a:t>- unsplash.com</a:t>
            </a:r>
            <a:br>
              <a:rPr lang="de-AT" sz="1400" dirty="0"/>
            </a:br>
            <a:r>
              <a:rPr lang="de-AT" sz="1400" dirty="0"/>
              <a:t>- pexels.com</a:t>
            </a:r>
            <a:br>
              <a:rPr lang="de-AT" sz="1400" dirty="0"/>
            </a:br>
            <a:r>
              <a:rPr lang="de-AT" sz="1400" dirty="0"/>
              <a:t>- pixabay.com</a:t>
            </a:r>
          </a:p>
          <a:p>
            <a:pPr marL="0" indent="0">
              <a:buNone/>
            </a:pPr>
            <a:r>
              <a:rPr lang="de-AT" sz="1400" dirty="0"/>
              <a:t>Such dir die folgenden Bilder zusammen, damit du sie für deine Werbematerialen (von der </a:t>
            </a:r>
            <a:r>
              <a:rPr lang="de-AT" sz="1400" dirty="0" err="1"/>
              <a:t>website</a:t>
            </a:r>
            <a:r>
              <a:rPr lang="de-AT" sz="1400" dirty="0"/>
              <a:t> bis zum Flugblatt) gleich parat hast:</a:t>
            </a:r>
          </a:p>
          <a:p>
            <a:pPr marL="342900" indent="-342900">
              <a:buAutoNum type="arabicPeriod"/>
            </a:pPr>
            <a:r>
              <a:rPr lang="de-AT" sz="1400" b="1" dirty="0"/>
              <a:t>1 Portrait-Foto von dir</a:t>
            </a:r>
            <a:br>
              <a:rPr lang="de-AT" sz="1400" b="1" dirty="0"/>
            </a:br>
            <a:endParaRPr lang="de-AT" sz="1400" b="1" dirty="0"/>
          </a:p>
          <a:p>
            <a:pPr marL="342900" indent="-342900">
              <a:buAutoNum type="arabicPeriod"/>
            </a:pPr>
            <a:r>
              <a:rPr lang="de-AT" sz="1400" b="1" dirty="0"/>
              <a:t>1 „Action“-Foto von dir </a:t>
            </a:r>
            <a:br>
              <a:rPr lang="de-AT" sz="1400" b="1" dirty="0"/>
            </a:br>
            <a:r>
              <a:rPr lang="de-AT" sz="1400" b="1" dirty="0"/>
              <a:t>(mit Hunden oder in Bewegung)</a:t>
            </a:r>
            <a:br>
              <a:rPr lang="de-AT" sz="1400" b="1" dirty="0"/>
            </a:br>
            <a:endParaRPr lang="de-AT" sz="1400" b="1" dirty="0"/>
          </a:p>
          <a:p>
            <a:pPr marL="342900" indent="-342900">
              <a:buAutoNum type="arabicPeriod"/>
            </a:pPr>
            <a:r>
              <a:rPr lang="de-AT" sz="1400" b="1" dirty="0"/>
              <a:t>1 – 2  Hunde/Stimmungsbilder</a:t>
            </a:r>
            <a:br>
              <a:rPr lang="de-AT" sz="1400" b="1" dirty="0"/>
            </a:br>
            <a:endParaRPr lang="de-AT" sz="1400" b="1" dirty="0"/>
          </a:p>
          <a:p>
            <a:pPr marL="342900" indent="-342900">
              <a:buAutoNum type="arabicPeriod"/>
            </a:pPr>
            <a:r>
              <a:rPr lang="de-AT" sz="1400" b="1" dirty="0"/>
              <a:t>evtl. eine Graphik / Icons</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pic>
        <p:nvPicPr>
          <p:cNvPr id="4" name="Grafik 3">
            <a:extLst>
              <a:ext uri="{FF2B5EF4-FFF2-40B4-BE49-F238E27FC236}">
                <a16:creationId xmlns:a16="http://schemas.microsoft.com/office/drawing/2014/main" id="{84BF0651-41B7-4C2B-9B8C-BBED944C2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365" y="1983065"/>
            <a:ext cx="930985" cy="936104"/>
          </a:xfrm>
          <a:prstGeom prst="rect">
            <a:avLst/>
          </a:prstGeom>
        </p:spPr>
      </p:pic>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485</Words>
  <Application>Microsoft Office PowerPoint</Application>
  <PresentationFormat>A4-Papier (210 x 297 mm)</PresentationFormat>
  <Paragraphs>80</Paragraphs>
  <Slides>11</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MS PMincho</vt:lpstr>
      <vt:lpstr>Arial</vt:lpstr>
      <vt:lpstr>Century Gothic</vt:lpstr>
      <vt:lpstr>MS Reference Sans Serif</vt:lpstr>
      <vt:lpstr>Times New Roman</vt:lpstr>
      <vt:lpstr>Wingdings</vt:lpstr>
      <vt:lpstr>Bücher 16 x 9</vt:lpstr>
      <vt:lpstr>„erstklassig“</vt:lpstr>
      <vt:lpstr>branding</vt:lpstr>
      <vt:lpstr>GEFÜHLSWERT </vt:lpstr>
      <vt:lpstr>WIE SIEHT DAS AUS? </vt:lpstr>
      <vt:lpstr>DEIN BRAND-BOARD  </vt:lpstr>
      <vt:lpstr>FARBEN  </vt:lpstr>
      <vt:lpstr>DEINE FARBEN </vt:lpstr>
      <vt:lpstr>SCHRIFTEN </vt:lpstr>
      <vt:lpstr>BILDER &amp; ICONS</vt:lpstr>
      <vt:lpstr>LAYOUT VORLAGEN </vt:lpstr>
      <vt:lpstr>MEIN MUSTER LAYOUT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2018-10-29T00:27:02Z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