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8"/>
  </p:notesMasterIdLst>
  <p:handoutMasterIdLst>
    <p:handoutMasterId r:id="rId19"/>
  </p:handoutMasterIdLst>
  <p:sldIdLst>
    <p:sldId id="281" r:id="rId5"/>
    <p:sldId id="291" r:id="rId6"/>
    <p:sldId id="296" r:id="rId7"/>
    <p:sldId id="304" r:id="rId8"/>
    <p:sldId id="311" r:id="rId9"/>
    <p:sldId id="302" r:id="rId10"/>
    <p:sldId id="298" r:id="rId11"/>
    <p:sldId id="308" r:id="rId12"/>
    <p:sldId id="313" r:id="rId13"/>
    <p:sldId id="297" r:id="rId14"/>
    <p:sldId id="310" r:id="rId15"/>
    <p:sldId id="301" r:id="rId16"/>
    <p:sldId id="307" r:id="rId17"/>
  </p:sldIdLst>
  <p:sldSz cx="6858000" cy="9906000" type="A4"/>
  <p:notesSz cx="6858000" cy="9144000"/>
  <p:defaultTextStyle>
    <a:defPPr rtl="0">
      <a:defRPr lang="de-de"/>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2160" userDrawn="1">
          <p15:clr>
            <a:srgbClr val="A4A3A4"/>
          </p15:clr>
        </p15:guide>
        <p15:guide id="10" orient="horz"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0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93" autoAdjust="0"/>
    <p:restoredTop sz="94667" autoAdjust="0"/>
  </p:normalViewPr>
  <p:slideViewPr>
    <p:cSldViewPr showGuides="1">
      <p:cViewPr>
        <p:scale>
          <a:sx n="60" d="100"/>
          <a:sy n="60" d="100"/>
        </p:scale>
        <p:origin x="2064" y="66"/>
      </p:cViewPr>
      <p:guideLst>
        <p:guide pos="2160"/>
        <p:guide orient="horz" pos="3120"/>
      </p:guideLst>
    </p:cSldViewPr>
  </p:slideViewPr>
  <p:notesTextViewPr>
    <p:cViewPr>
      <p:scale>
        <a:sx n="1" d="1"/>
        <a:sy n="1" d="1"/>
      </p:scale>
      <p:origin x="0" y="0"/>
    </p:cViewPr>
  </p:notesTextViewPr>
  <p:notesViewPr>
    <p:cSldViewPr>
      <p:cViewPr varScale="1">
        <p:scale>
          <a:sx n="89" d="100"/>
          <a:sy n="89" d="100"/>
        </p:scale>
        <p:origin x="3750"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de-DE" dirty="0">
              <a:solidFill>
                <a:schemeClr val="tx2"/>
              </a:solidFill>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D8471CA7-C7F5-4357-8634-245DFB53626A}" type="datetime1">
              <a:rPr lang="de-DE" smtClean="0">
                <a:solidFill>
                  <a:schemeClr val="tx2"/>
                </a:solidFill>
              </a:rPr>
              <a:t>11.11.2018</a:t>
            </a:fld>
            <a:endParaRPr lang="de-DE" dirty="0">
              <a:solidFill>
                <a:schemeClr val="tx2"/>
              </a:solidFill>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de-DE" dirty="0">
              <a:solidFill>
                <a:schemeClr val="tx2"/>
              </a:solidFill>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de-DE" smtClean="0">
                <a:solidFill>
                  <a:schemeClr val="tx2"/>
                </a:solidFill>
              </a:rPr>
              <a:pPr algn="r" rtl="0"/>
              <a:t>‹Nr.›</a:t>
            </a:fld>
            <a:endParaRPr lang="de-DE"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EBD9EDEE-B7FC-48B6-84C2-4E9B2A4DEB5D}" type="datetime1">
              <a:rPr lang="de-DE" smtClean="0"/>
              <a:pPr/>
              <a:t>11.11.2018</a:t>
            </a:fld>
            <a:endParaRPr lang="de-DE" dirty="0"/>
          </a:p>
        </p:txBody>
      </p:sp>
      <p:sp>
        <p:nvSpPr>
          <p:cNvPr id="4" name="Folienbildplatzhalter 3"/>
          <p:cNvSpPr>
            <a:spLocks noGrp="1" noRot="1" noChangeAspect="1"/>
          </p:cNvSpPr>
          <p:nvPr>
            <p:ph type="sldImg" idx="2"/>
          </p:nvPr>
        </p:nvSpPr>
        <p:spPr>
          <a:xfrm>
            <a:off x="2243138" y="685800"/>
            <a:ext cx="2371725" cy="3429000"/>
          </a:xfrm>
          <a:prstGeom prst="rect">
            <a:avLst/>
          </a:prstGeom>
          <a:noFill/>
          <a:ln w="12700">
            <a:solidFill>
              <a:prstClr val="black"/>
            </a:solidFill>
          </a:ln>
        </p:spPr>
        <p:txBody>
          <a:bodyPr vert="horz" lIns="91440" tIns="45720" rIns="91440" bIns="45720"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de-DE" smtClean="0"/>
              <a:pPr/>
              <a:t>‹Nr.›</a:t>
            </a:fld>
            <a:endParaRPr lang="de-DE"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B8796F01-7154-41E0-B48B-A6921757531A}" type="slidenum">
              <a:rPr lang="de-DE" smtClean="0"/>
              <a:pPr/>
              <a:t>1</a:t>
            </a:fld>
            <a:endParaRPr lang="de-DE" dirty="0"/>
          </a:p>
        </p:txBody>
      </p:sp>
    </p:spTree>
    <p:extLst>
      <p:ext uri="{BB962C8B-B14F-4D97-AF65-F5344CB8AC3E}">
        <p14:creationId xmlns:p14="http://schemas.microsoft.com/office/powerpoint/2010/main" val="38554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B8796F01-7154-41E0-B48B-A6921757531A}" type="slidenum">
              <a:rPr lang="de-DE" smtClean="0"/>
              <a:pPr/>
              <a:t>5</a:t>
            </a:fld>
            <a:endParaRPr lang="de-DE" dirty="0"/>
          </a:p>
        </p:txBody>
      </p:sp>
    </p:spTree>
    <p:extLst>
      <p:ext uri="{BB962C8B-B14F-4D97-AF65-F5344CB8AC3E}">
        <p14:creationId xmlns:p14="http://schemas.microsoft.com/office/powerpoint/2010/main" val="1226374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2628900" y="2164646"/>
            <a:ext cx="3943350" cy="4764970"/>
          </a:xfrm>
        </p:spPr>
        <p:txBody>
          <a:bodyPr rtlCol="0">
            <a:normAutofit/>
          </a:bodyPr>
          <a:lstStyle>
            <a:lvl1pPr algn="l" rtl="0">
              <a:lnSpc>
                <a:spcPct val="90000"/>
              </a:lnSpc>
              <a:defRPr sz="7799" cap="none" baseline="0"/>
            </a:lvl1pPr>
          </a:lstStyle>
          <a:p>
            <a:pPr rtl="0"/>
            <a:r>
              <a:rPr lang="de-DE" noProof="0"/>
              <a:t>Mastertitelformat bearbeiten</a:t>
            </a:r>
            <a:endParaRPr lang="de-DE" noProof="0" dirty="0"/>
          </a:p>
        </p:txBody>
      </p:sp>
      <p:sp>
        <p:nvSpPr>
          <p:cNvPr id="3" name="Untertitel 2"/>
          <p:cNvSpPr>
            <a:spLocks noGrp="1"/>
          </p:cNvSpPr>
          <p:nvPr>
            <p:ph type="subTitle" idx="1"/>
          </p:nvPr>
        </p:nvSpPr>
        <p:spPr>
          <a:xfrm>
            <a:off x="2628900" y="7117644"/>
            <a:ext cx="3943350" cy="1797756"/>
          </a:xfrm>
        </p:spPr>
        <p:txBody>
          <a:bodyPr rtlCol="0">
            <a:normAutofit/>
          </a:bodyPr>
          <a:lstStyle>
            <a:lvl1pPr marL="0" indent="0" algn="l" rtl="0">
              <a:spcBef>
                <a:spcPts val="0"/>
              </a:spcBef>
              <a:buNone/>
              <a:defRPr sz="4044" b="0">
                <a:solidFill>
                  <a:schemeClr val="tx1"/>
                </a:solidFill>
              </a:defRPr>
            </a:lvl1pPr>
            <a:lvl2pPr marL="880359" indent="0" algn="ctr" rtl="0">
              <a:buNone/>
              <a:defRPr>
                <a:solidFill>
                  <a:schemeClr val="tx1">
                    <a:tint val="75000"/>
                  </a:schemeClr>
                </a:solidFill>
              </a:defRPr>
            </a:lvl2pPr>
            <a:lvl3pPr marL="1760719" indent="0" algn="ctr" rtl="0">
              <a:buNone/>
              <a:defRPr>
                <a:solidFill>
                  <a:schemeClr val="tx1">
                    <a:tint val="75000"/>
                  </a:schemeClr>
                </a:solidFill>
              </a:defRPr>
            </a:lvl3pPr>
            <a:lvl4pPr marL="2641078" indent="0" algn="ctr" rtl="0">
              <a:buNone/>
              <a:defRPr>
                <a:solidFill>
                  <a:schemeClr val="tx1">
                    <a:tint val="75000"/>
                  </a:schemeClr>
                </a:solidFill>
              </a:defRPr>
            </a:lvl4pPr>
            <a:lvl5pPr marL="3521436" indent="0" algn="ctr" rtl="0">
              <a:buNone/>
              <a:defRPr>
                <a:solidFill>
                  <a:schemeClr val="tx1">
                    <a:tint val="75000"/>
                  </a:schemeClr>
                </a:solidFill>
              </a:defRPr>
            </a:lvl5pPr>
            <a:lvl6pPr marL="4401797" indent="0" algn="ctr" rtl="0">
              <a:buNone/>
              <a:defRPr>
                <a:solidFill>
                  <a:schemeClr val="tx1">
                    <a:tint val="75000"/>
                  </a:schemeClr>
                </a:solidFill>
              </a:defRPr>
            </a:lvl6pPr>
            <a:lvl7pPr marL="5282156" indent="0" algn="ctr" rtl="0">
              <a:buNone/>
              <a:defRPr>
                <a:solidFill>
                  <a:schemeClr val="tx1">
                    <a:tint val="75000"/>
                  </a:schemeClr>
                </a:solidFill>
              </a:defRPr>
            </a:lvl7pPr>
            <a:lvl8pPr marL="6162515" indent="0" algn="ctr" rtl="0">
              <a:buNone/>
              <a:defRPr>
                <a:solidFill>
                  <a:schemeClr val="tx1">
                    <a:tint val="75000"/>
                  </a:schemeClr>
                </a:solidFill>
              </a:defRPr>
            </a:lvl8pPr>
            <a:lvl9pPr marL="7042875" indent="0" algn="ctr" rtl="0">
              <a:buNone/>
              <a:defRPr>
                <a:solidFill>
                  <a:schemeClr val="tx1">
                    <a:tint val="75000"/>
                  </a:schemeClr>
                </a:solidFill>
              </a:defRPr>
            </a:lvl9pPr>
          </a:lstStyle>
          <a:p>
            <a:pPr rtl="0"/>
            <a:r>
              <a:rPr lang="de-DE" noProof="0"/>
              <a:t>Master-Untertitelformat bearbeiten</a:t>
            </a:r>
            <a:endParaRPr lang="de-DE"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2458156"/>
            <a:ext cx="5715000" cy="6347178"/>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FE17209C-614F-4F97-9E1F-5C28C60D31AE}" type="datetime1">
              <a:rPr lang="de-DE" smtClean="0"/>
              <a:t>11.11.2018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5543550" y="396700"/>
            <a:ext cx="800100" cy="8518700"/>
          </a:xfrm>
        </p:spPr>
        <p:txBody>
          <a:bodyPr vert="eaVert" rtlCol="0"/>
          <a:lstStyle/>
          <a:p>
            <a:pPr rtl="0"/>
            <a:r>
              <a:rPr lang="de-DE" noProof="0"/>
              <a:t>Mastertitelformat bearbeiten</a:t>
            </a:r>
            <a:endParaRPr lang="de-DE" noProof="0" dirty="0"/>
          </a:p>
        </p:txBody>
      </p:sp>
      <p:sp>
        <p:nvSpPr>
          <p:cNvPr id="3" name="Vertikaler Textplatzhalter 2"/>
          <p:cNvSpPr>
            <a:spLocks noGrp="1"/>
          </p:cNvSpPr>
          <p:nvPr>
            <p:ph type="body" orient="vert" idx="1" hasCustomPrompt="1"/>
          </p:nvPr>
        </p:nvSpPr>
        <p:spPr>
          <a:xfrm>
            <a:off x="628650" y="396700"/>
            <a:ext cx="4800600" cy="8518700"/>
          </a:xfrm>
        </p:spPr>
        <p:txBody>
          <a:bodyPr vert="eaVert" rtlCol="0"/>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03D47CC4-C18B-40F2-9D42-269617E32C86}" type="datetime1">
              <a:rPr lang="de-DE" smtClean="0"/>
              <a:t>11.11.2018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591C5AD9-787D-40FA-8A4D-16A055B9AF81}" type="slidenum">
              <a:rPr lang="de-DE" noProof="0" smtClean="0"/>
              <a:t>‹Nr.›</a:t>
            </a:fld>
            <a:endParaRPr lang="de-DE"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idx="1" hasCustomPrompt="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10"/>
          </p:nvPr>
        </p:nvSpPr>
        <p:spPr/>
        <p:txBody>
          <a:bodyPr rtlCol="0"/>
          <a:lstStyle>
            <a:lvl1pPr>
              <a:defRPr/>
            </a:lvl1pPr>
          </a:lstStyle>
          <a:p>
            <a:fld id="{C5D0D272-F45E-4CE9-B237-43508A2A7FC3}" type="datetime1">
              <a:rPr lang="de-DE" smtClean="0"/>
              <a:t>11.11.2018</a:t>
            </a:fld>
            <a:endParaRPr lang="de-DE"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DA60BA0E-20D0-4E7C-B286-26C960A6788F}" type="slidenum">
              <a:rPr lang="de-DE" noProof="0" smtClean="0"/>
              <a:t>‹Nr.›</a:t>
            </a:fld>
            <a:endParaRPr lang="de-DE"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6420556"/>
            <a:ext cx="3943350" cy="2788356"/>
          </a:xfrm>
        </p:spPr>
        <p:txBody>
          <a:bodyPr rtlCol="0" anchor="t">
            <a:normAutofit/>
          </a:bodyPr>
          <a:lstStyle>
            <a:lvl1pPr algn="l" rtl="0">
              <a:defRPr sz="7799" b="0" cap="none" baseline="0"/>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457200" y="4512734"/>
            <a:ext cx="3943350" cy="1873425"/>
          </a:xfrm>
        </p:spPr>
        <p:txBody>
          <a:bodyPr rtlCol="0" anchor="b">
            <a:normAutofit/>
          </a:bodyPr>
          <a:lstStyle>
            <a:lvl1pPr marL="0" indent="0" algn="l" rtl="0">
              <a:spcBef>
                <a:spcPts val="0"/>
              </a:spcBef>
              <a:buNone/>
              <a:defRPr sz="4044">
                <a:solidFill>
                  <a:schemeClr val="tx1"/>
                </a:solidFill>
              </a:defRPr>
            </a:lvl1pPr>
            <a:lvl2pPr marL="880359" indent="0" algn="l" rtl="0">
              <a:buNone/>
              <a:defRPr sz="3467">
                <a:solidFill>
                  <a:schemeClr val="tx1">
                    <a:tint val="75000"/>
                  </a:schemeClr>
                </a:solidFill>
              </a:defRPr>
            </a:lvl2pPr>
            <a:lvl3pPr marL="1760719" indent="0" algn="l" rtl="0">
              <a:buNone/>
              <a:defRPr sz="3033">
                <a:solidFill>
                  <a:schemeClr val="tx1">
                    <a:tint val="75000"/>
                  </a:schemeClr>
                </a:solidFill>
              </a:defRPr>
            </a:lvl3pPr>
            <a:lvl4pPr marL="2641078" indent="0" algn="l" rtl="0">
              <a:buNone/>
              <a:defRPr sz="2744">
                <a:solidFill>
                  <a:schemeClr val="tx1">
                    <a:tint val="75000"/>
                  </a:schemeClr>
                </a:solidFill>
              </a:defRPr>
            </a:lvl4pPr>
            <a:lvl5pPr marL="3521436" indent="0" algn="l" rtl="0">
              <a:buNone/>
              <a:defRPr sz="2744">
                <a:solidFill>
                  <a:schemeClr val="tx1">
                    <a:tint val="75000"/>
                  </a:schemeClr>
                </a:solidFill>
              </a:defRPr>
            </a:lvl5pPr>
            <a:lvl6pPr marL="4401797" indent="0" algn="l" rtl="0">
              <a:buNone/>
              <a:defRPr sz="2744">
                <a:solidFill>
                  <a:schemeClr val="tx1">
                    <a:tint val="75000"/>
                  </a:schemeClr>
                </a:solidFill>
              </a:defRPr>
            </a:lvl6pPr>
            <a:lvl7pPr marL="5282156" indent="0" algn="l" rtl="0">
              <a:buNone/>
              <a:defRPr sz="2744">
                <a:solidFill>
                  <a:schemeClr val="tx1">
                    <a:tint val="75000"/>
                  </a:schemeClr>
                </a:solidFill>
              </a:defRPr>
            </a:lvl7pPr>
            <a:lvl8pPr marL="6162515" indent="0" algn="l" rtl="0">
              <a:buNone/>
              <a:defRPr sz="2744">
                <a:solidFill>
                  <a:schemeClr val="tx1">
                    <a:tint val="75000"/>
                  </a:schemeClr>
                </a:solidFill>
              </a:defRPr>
            </a:lvl8pPr>
            <a:lvl9pPr marL="7042875" indent="0" algn="l" rtl="0">
              <a:buNone/>
              <a:defRPr sz="2744">
                <a:solidFill>
                  <a:schemeClr val="tx1">
                    <a:tint val="75000"/>
                  </a:schemeClr>
                </a:solidFill>
              </a:defRPr>
            </a:lvl9pPr>
          </a:lstStyle>
          <a:p>
            <a:pPr lvl="0" rtl="0"/>
            <a:r>
              <a:rPr lang="de-DE" noProof="0" dirty="0"/>
              <a:t>Textmasterformat bearbeiten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Inhaltsplatzhalter 2"/>
          <p:cNvSpPr>
            <a:spLocks noGrp="1"/>
          </p:cNvSpPr>
          <p:nvPr>
            <p:ph sz="half" idx="1" hasCustomPrompt="1"/>
          </p:nvPr>
        </p:nvSpPr>
        <p:spPr>
          <a:xfrm>
            <a:off x="628650" y="2458155"/>
            <a:ext cx="2843224" cy="6457244"/>
          </a:xfrm>
        </p:spPr>
        <p:txBody>
          <a:bodyPr rtlCol="0">
            <a:normAutofit/>
          </a:bodyPr>
          <a:lstStyle>
            <a:lvl1pPr algn="l" rtl="0">
              <a:defRPr sz="3322" baseline="0"/>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Inhaltsplatzhalter 3"/>
          <p:cNvSpPr>
            <a:spLocks noGrp="1"/>
          </p:cNvSpPr>
          <p:nvPr>
            <p:ph sz="half" idx="2" hasCustomPrompt="1"/>
          </p:nvPr>
        </p:nvSpPr>
        <p:spPr>
          <a:xfrm>
            <a:off x="3514748" y="2458155"/>
            <a:ext cx="2828903" cy="6457244"/>
          </a:xfrm>
        </p:spPr>
        <p:txBody>
          <a:bodyPr rtlCol="0">
            <a:normAutofit/>
          </a:bodyPr>
          <a:lstStyle>
            <a:lvl1pPr algn="l" rtl="0">
              <a:defRPr sz="3322"/>
            </a:lvl1pPr>
            <a:lvl2pPr algn="l" rtl="0">
              <a:defRPr sz="2889"/>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lvl1pPr>
          </a:lstStyle>
          <a:p>
            <a:fld id="{40C76BC5-7123-48F0-A5E7-70E698FC0D4E}" type="datetime1">
              <a:rPr lang="de-DE" smtClean="0"/>
              <a:t>11.11.2018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lvl1pPr algn="l" rtl="0">
              <a:defRPr/>
            </a:lvl1pPr>
          </a:lstStyle>
          <a:p>
            <a:pPr rtl="0"/>
            <a:r>
              <a:rPr lang="de-DE" noProof="0"/>
              <a:t>Mastertitelformat bearbeiten</a:t>
            </a:r>
            <a:endParaRPr lang="de-DE" noProof="0" dirty="0"/>
          </a:p>
        </p:txBody>
      </p:sp>
      <p:sp>
        <p:nvSpPr>
          <p:cNvPr id="3" name="Textplatzhalter 2"/>
          <p:cNvSpPr>
            <a:spLocks noGrp="1"/>
          </p:cNvSpPr>
          <p:nvPr>
            <p:ph type="body" idx="1" hasCustomPrompt="1"/>
          </p:nvPr>
        </p:nvSpPr>
        <p:spPr>
          <a:xfrm>
            <a:off x="63093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4" name="Inhaltsplatzhalter 3"/>
          <p:cNvSpPr>
            <a:spLocks noGrp="1"/>
          </p:cNvSpPr>
          <p:nvPr>
            <p:ph sz="half" idx="2" hasCustomPrompt="1"/>
          </p:nvPr>
        </p:nvSpPr>
        <p:spPr>
          <a:xfrm>
            <a:off x="62865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Textplatzhalter 4"/>
          <p:cNvSpPr>
            <a:spLocks noGrp="1"/>
          </p:cNvSpPr>
          <p:nvPr>
            <p:ph type="body" sz="quarter" idx="3" hasCustomPrompt="1"/>
          </p:nvPr>
        </p:nvSpPr>
        <p:spPr>
          <a:xfrm>
            <a:off x="3545586" y="2323874"/>
            <a:ext cx="2798064" cy="978126"/>
          </a:xfrm>
        </p:spPr>
        <p:txBody>
          <a:bodyPr rtlCol="0" anchor="b">
            <a:noAutofit/>
          </a:bodyPr>
          <a:lstStyle>
            <a:lvl1pPr marL="0" indent="0" algn="l" rtl="0">
              <a:spcBef>
                <a:spcPts val="0"/>
              </a:spcBef>
              <a:buNone/>
              <a:defRPr sz="3178" b="1"/>
            </a:lvl1pPr>
            <a:lvl2pPr marL="880359" indent="0" algn="l" rtl="0">
              <a:buNone/>
              <a:defRPr sz="3900" b="1"/>
            </a:lvl2pPr>
            <a:lvl3pPr marL="1760719" indent="0" algn="l" rtl="0">
              <a:buNone/>
              <a:defRPr sz="3467" b="1"/>
            </a:lvl3pPr>
            <a:lvl4pPr marL="2641078" indent="0" algn="l" rtl="0">
              <a:buNone/>
              <a:defRPr sz="3033" b="1"/>
            </a:lvl4pPr>
            <a:lvl5pPr marL="3521436" indent="0" algn="l" rtl="0">
              <a:buNone/>
              <a:defRPr sz="3033" b="1"/>
            </a:lvl5pPr>
            <a:lvl6pPr marL="4401797" indent="0" algn="l" rtl="0">
              <a:buNone/>
              <a:defRPr sz="3033" b="1"/>
            </a:lvl6pPr>
            <a:lvl7pPr marL="5282156" indent="0" algn="l" rtl="0">
              <a:buNone/>
              <a:defRPr sz="3033" b="1"/>
            </a:lvl7pPr>
            <a:lvl8pPr marL="6162515" indent="0" algn="l" rtl="0">
              <a:buNone/>
              <a:defRPr sz="3033" b="1"/>
            </a:lvl8pPr>
            <a:lvl9pPr marL="7042875" indent="0" algn="l" rtl="0">
              <a:buNone/>
              <a:defRPr sz="3033" b="1"/>
            </a:lvl9pPr>
          </a:lstStyle>
          <a:p>
            <a:pPr lvl="0" rtl="0"/>
            <a:r>
              <a:rPr lang="de-DE" noProof="0" dirty="0"/>
              <a:t>Textmasterformate bearbeiten</a:t>
            </a:r>
          </a:p>
        </p:txBody>
      </p:sp>
      <p:sp>
        <p:nvSpPr>
          <p:cNvPr id="6" name="Inhaltsplatzhalter 5"/>
          <p:cNvSpPr>
            <a:spLocks noGrp="1"/>
          </p:cNvSpPr>
          <p:nvPr>
            <p:ph sz="quarter" idx="4" hasCustomPrompt="1"/>
          </p:nvPr>
        </p:nvSpPr>
        <p:spPr>
          <a:xfrm>
            <a:off x="3543300" y="3393723"/>
            <a:ext cx="2800350" cy="5521677"/>
          </a:xfrm>
        </p:spPr>
        <p:txBody>
          <a:bodyPr rtlCol="0">
            <a:normAutofit/>
          </a:bodyPr>
          <a:lstStyle>
            <a:lvl1pPr algn="l" rtl="0">
              <a:defRPr sz="2889"/>
            </a:lvl1pPr>
            <a:lvl2pPr algn="l" rtl="0">
              <a:defRPr sz="2600"/>
            </a:lvl2pPr>
            <a:lvl3pPr algn="l" rtl="0">
              <a:defRPr sz="2600"/>
            </a:lvl3pPr>
            <a:lvl4pPr algn="l" rtl="0">
              <a:defRPr sz="2600"/>
            </a:lvl4pPr>
            <a:lvl5pPr marL="2905186" algn="l" rtl="0">
              <a:defRPr sz="2600"/>
            </a:lvl5pPr>
            <a:lvl6pPr marL="2905186" algn="l" rtl="0">
              <a:defRPr sz="2600"/>
            </a:lvl6pPr>
            <a:lvl7pPr marL="2905186" algn="l" rtl="0">
              <a:defRPr sz="2600"/>
            </a:lvl7pPr>
            <a:lvl8pPr marL="2905186" algn="l" rtl="0">
              <a:defRPr sz="2600"/>
            </a:lvl8pPr>
            <a:lvl9pPr marL="2905186"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7" name="Datumsplatzhalter 6"/>
          <p:cNvSpPr>
            <a:spLocks noGrp="1"/>
          </p:cNvSpPr>
          <p:nvPr>
            <p:ph type="dt" sz="half" idx="10"/>
          </p:nvPr>
        </p:nvSpPr>
        <p:spPr/>
        <p:txBody>
          <a:bodyPr rtlCol="0"/>
          <a:lstStyle>
            <a:lvl1pPr>
              <a:defRPr/>
            </a:lvl1pPr>
          </a:lstStyle>
          <a:p>
            <a:fld id="{26A1E98C-B345-44B5-BD9C-F1160D1759BE}" type="datetime1">
              <a:rPr lang="de-DE" smtClean="0"/>
              <a:t>11.11.2018</a:t>
            </a:fld>
            <a:endParaRPr lang="de-DE"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de-DE" noProof="0"/>
              <a:t>Mastertitelformat bearbeiten</a:t>
            </a:r>
            <a:endParaRPr lang="de-DE" noProof="0" dirty="0"/>
          </a:p>
        </p:txBody>
      </p:sp>
      <p:sp>
        <p:nvSpPr>
          <p:cNvPr id="3" name="Datumsplatzhalter 2"/>
          <p:cNvSpPr>
            <a:spLocks noGrp="1"/>
          </p:cNvSpPr>
          <p:nvPr>
            <p:ph type="dt" sz="half" idx="10"/>
          </p:nvPr>
        </p:nvSpPr>
        <p:spPr/>
        <p:txBody>
          <a:bodyPr rtlCol="0"/>
          <a:lstStyle>
            <a:lvl1pPr>
              <a:defRPr/>
            </a:lvl1pPr>
          </a:lstStyle>
          <a:p>
            <a:fld id="{27F33F36-3249-4D5F-973E-A8CCBC68809A}" type="datetime1">
              <a:rPr lang="de-DE" smtClean="0"/>
              <a:t>11.11.2018</a:t>
            </a:fld>
            <a:endParaRPr lang="de-DE"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lvl1pPr>
              <a:defRPr/>
            </a:lvl1pPr>
          </a:lstStyle>
          <a:p>
            <a:fld id="{09783AA6-3892-434F-AB49-0F5648FCDA2E}" type="datetime1">
              <a:rPr lang="de-DE" smtClean="0"/>
              <a:t>11.11.2018</a:t>
            </a:fld>
            <a:endParaRPr lang="de-DE"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EB37DED6-D4C7-42EE-AB49-D2E39E64FDE4}" type="slidenum">
              <a:rPr lang="de-DE" noProof="0" smtClean="0"/>
              <a:t>‹Nr.›</a:t>
            </a:fld>
            <a:endParaRPr lang="de-DE"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Beschriftung">
    <p:spTree>
      <p:nvGrpSpPr>
        <p:cNvPr id="1" name=""/>
        <p:cNvGrpSpPr/>
        <p:nvPr/>
      </p:nvGrpSpPr>
      <p:grpSpPr>
        <a:xfrm>
          <a:off x="0" y="0"/>
          <a:ext cx="0" cy="0"/>
          <a:chOff x="0" y="0"/>
          <a:chExt cx="0" cy="0"/>
        </a:xfrm>
      </p:grpSpPr>
      <p:sp>
        <p:nvSpPr>
          <p:cNvPr id="8" name="Rechteck 7"/>
          <p:cNvSpPr/>
          <p:nvPr/>
        </p:nvSpPr>
        <p:spPr>
          <a:xfrm>
            <a:off x="2228850" y="0"/>
            <a:ext cx="44577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71451" y="2458156"/>
            <a:ext cx="1885950" cy="4109155"/>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Inhaltsplatzhalter 2"/>
          <p:cNvSpPr>
            <a:spLocks noGrp="1"/>
          </p:cNvSpPr>
          <p:nvPr>
            <p:ph idx="1" hasCustomPrompt="1"/>
          </p:nvPr>
        </p:nvSpPr>
        <p:spPr>
          <a:xfrm>
            <a:off x="2514600" y="697089"/>
            <a:ext cx="3829050" cy="8511822"/>
          </a:xfrm>
        </p:spPr>
        <p:txBody>
          <a:bodyPr rtlCol="0">
            <a:normAutofit/>
          </a:bodyPr>
          <a:lstStyle>
            <a:lvl1pPr algn="l" rtl="0">
              <a:defRPr sz="3467"/>
            </a:lvl1pPr>
            <a:lvl2pPr algn="l" rtl="0">
              <a:defRPr sz="2889"/>
            </a:lvl2pPr>
            <a:lvl3pPr algn="l" rtl="0">
              <a:defRPr sz="2600"/>
            </a:lvl3pPr>
            <a:lvl4pPr algn="l" rtl="0">
              <a:defRPr sz="2600"/>
            </a:lvl4pPr>
            <a:lvl5pPr algn="l" rtl="0">
              <a:defRPr sz="2600"/>
            </a:lvl5pPr>
            <a:lvl6pPr algn="l" rtl="0">
              <a:defRPr sz="2600"/>
            </a:lvl6pPr>
            <a:lvl7pPr algn="l" rtl="0">
              <a:defRPr sz="2600"/>
            </a:lvl7pPr>
            <a:lvl8pPr algn="l" rtl="0">
              <a:defRPr sz="2600"/>
            </a:lvl8pPr>
            <a:lvl9pPr algn="l" rtl="0">
              <a:defRPr sz="2600"/>
            </a:lvl9p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Textplatzhalter 3"/>
          <p:cNvSpPr>
            <a:spLocks noGrp="1"/>
          </p:cNvSpPr>
          <p:nvPr>
            <p:ph type="body" sz="half" idx="2" hasCustomPrompt="1"/>
          </p:nvPr>
        </p:nvSpPr>
        <p:spPr>
          <a:xfrm>
            <a:off x="171451" y="6714067"/>
            <a:ext cx="1885950" cy="2494844"/>
          </a:xfrm>
        </p:spPr>
        <p:txBody>
          <a:bodyPr rtlCol="0">
            <a:normAutofit/>
          </a:bodyPr>
          <a:lstStyle>
            <a:lvl1pPr marL="0" indent="0" algn="l" rtl="0">
              <a:spcBef>
                <a:spcPts val="1733"/>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468799FA-65AA-468C-9827-01BB74F9F28B}" type="datetime1">
              <a:rPr lang="de-DE" smtClean="0"/>
              <a:t>11.11.2018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Beschriftung">
    <p:spTree>
      <p:nvGrpSpPr>
        <p:cNvPr id="1" name=""/>
        <p:cNvGrpSpPr/>
        <p:nvPr/>
      </p:nvGrpSpPr>
      <p:grpSpPr>
        <a:xfrm>
          <a:off x="0" y="0"/>
          <a:ext cx="0" cy="0"/>
          <a:chOff x="0" y="0"/>
          <a:chExt cx="0" cy="0"/>
        </a:xfrm>
      </p:grpSpPr>
      <p:sp>
        <p:nvSpPr>
          <p:cNvPr id="8" name="Rechteck 7"/>
          <p:cNvSpPr/>
          <p:nvPr/>
        </p:nvSpPr>
        <p:spPr>
          <a:xfrm>
            <a:off x="1171575" y="0"/>
            <a:ext cx="451485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 1"/>
          <p:cNvSpPr>
            <a:spLocks noGrp="1"/>
          </p:cNvSpPr>
          <p:nvPr>
            <p:ph type="title"/>
          </p:nvPr>
        </p:nvSpPr>
        <p:spPr>
          <a:xfrm>
            <a:off x="1371600" y="6934199"/>
            <a:ext cx="4114800" cy="1100667"/>
          </a:xfrm>
        </p:spPr>
        <p:txBody>
          <a:bodyPr rtlCol="0" anchor="b">
            <a:normAutofit/>
          </a:bodyPr>
          <a:lstStyle>
            <a:lvl1pPr algn="l" rtl="0">
              <a:defRPr sz="2889" b="1"/>
            </a:lvl1pPr>
          </a:lstStyle>
          <a:p>
            <a:pPr rtl="0"/>
            <a:r>
              <a:rPr lang="de-DE" noProof="0"/>
              <a:t>Mastertitelformat bearbeiten</a:t>
            </a:r>
            <a:endParaRPr lang="de-DE" noProof="0" dirty="0"/>
          </a:p>
        </p:txBody>
      </p:sp>
      <p:sp>
        <p:nvSpPr>
          <p:cNvPr id="3" name="Bildplatzhalter 2"/>
          <p:cNvSpPr>
            <a:spLocks noGrp="1"/>
          </p:cNvSpPr>
          <p:nvPr>
            <p:ph type="pic" idx="1"/>
          </p:nvPr>
        </p:nvSpPr>
        <p:spPr>
          <a:xfrm>
            <a:off x="1371600" y="403581"/>
            <a:ext cx="4114800" cy="6425141"/>
          </a:xfrm>
        </p:spPr>
        <p:txBody>
          <a:bodyPr rtlCol="0">
            <a:normAutofit/>
          </a:bodyPr>
          <a:lstStyle>
            <a:lvl1pPr marL="0" indent="0" algn="l" rtl="0">
              <a:buNone/>
              <a:defRPr sz="4044"/>
            </a:lvl1pPr>
            <a:lvl2pPr marL="880359" indent="0" algn="l" rtl="0">
              <a:buNone/>
              <a:defRPr sz="5344"/>
            </a:lvl2pPr>
            <a:lvl3pPr marL="1760719" indent="0" algn="l" rtl="0">
              <a:buNone/>
              <a:defRPr sz="4622"/>
            </a:lvl3pPr>
            <a:lvl4pPr marL="2641078" indent="0" algn="l" rtl="0">
              <a:buNone/>
              <a:defRPr sz="3900"/>
            </a:lvl4pPr>
            <a:lvl5pPr marL="3521436" indent="0" algn="l" rtl="0">
              <a:buNone/>
              <a:defRPr sz="3900"/>
            </a:lvl5pPr>
            <a:lvl6pPr marL="4401797" indent="0" algn="l" rtl="0">
              <a:buNone/>
              <a:defRPr sz="3900"/>
            </a:lvl6pPr>
            <a:lvl7pPr marL="5282156" indent="0" algn="l" rtl="0">
              <a:buNone/>
              <a:defRPr sz="3900"/>
            </a:lvl7pPr>
            <a:lvl8pPr marL="6162515" indent="0" algn="l" rtl="0">
              <a:buNone/>
              <a:defRPr sz="3900"/>
            </a:lvl8pPr>
            <a:lvl9pPr marL="7042875" indent="0" algn="l" rtl="0">
              <a:buNone/>
              <a:defRPr sz="3900"/>
            </a:lvl9pPr>
          </a:lstStyle>
          <a:p>
            <a:pPr rtl="0"/>
            <a:r>
              <a:rPr lang="de-DE" noProof="0"/>
              <a:t>Bild durch Klicken auf Symbol hinzufügen</a:t>
            </a:r>
            <a:endParaRPr lang="de-DE" noProof="0" dirty="0"/>
          </a:p>
        </p:txBody>
      </p:sp>
      <p:sp>
        <p:nvSpPr>
          <p:cNvPr id="4" name="Textplatzhalter 3"/>
          <p:cNvSpPr>
            <a:spLocks noGrp="1"/>
          </p:cNvSpPr>
          <p:nvPr>
            <p:ph type="body" sz="half" idx="2" hasCustomPrompt="1"/>
          </p:nvPr>
        </p:nvSpPr>
        <p:spPr>
          <a:xfrm>
            <a:off x="1371600" y="8034868"/>
            <a:ext cx="4114800" cy="1174044"/>
          </a:xfrm>
        </p:spPr>
        <p:txBody>
          <a:bodyPr rtlCol="0">
            <a:normAutofit/>
          </a:bodyPr>
          <a:lstStyle>
            <a:lvl1pPr marL="0" indent="0" algn="l" rtl="0">
              <a:spcBef>
                <a:spcPts val="0"/>
              </a:spcBef>
              <a:buNone/>
              <a:defRPr sz="2311"/>
            </a:lvl1pPr>
            <a:lvl2pPr marL="880359" indent="0" algn="l" rtl="0">
              <a:buNone/>
              <a:defRPr sz="2311"/>
            </a:lvl2pPr>
            <a:lvl3pPr marL="1760719" indent="0" algn="l" rtl="0">
              <a:buNone/>
              <a:defRPr sz="1877"/>
            </a:lvl3pPr>
            <a:lvl4pPr marL="2641078" indent="0" algn="l" rtl="0">
              <a:buNone/>
              <a:defRPr sz="1733"/>
            </a:lvl4pPr>
            <a:lvl5pPr marL="3521436" indent="0" algn="l" rtl="0">
              <a:buNone/>
              <a:defRPr sz="1733"/>
            </a:lvl5pPr>
            <a:lvl6pPr marL="4401797" indent="0" algn="l" rtl="0">
              <a:buNone/>
              <a:defRPr sz="1733"/>
            </a:lvl6pPr>
            <a:lvl7pPr marL="5282156" indent="0" algn="l" rtl="0">
              <a:buNone/>
              <a:defRPr sz="1733"/>
            </a:lvl7pPr>
            <a:lvl8pPr marL="6162515" indent="0" algn="l" rtl="0">
              <a:buNone/>
              <a:defRPr sz="1733"/>
            </a:lvl8pPr>
            <a:lvl9pPr marL="7042875" indent="0" algn="l" rtl="0">
              <a:buNone/>
              <a:defRPr sz="1733"/>
            </a:lvl9pPr>
          </a:lstStyle>
          <a:p>
            <a:pPr lvl="0" rtl="0"/>
            <a:r>
              <a:rPr lang="de-DE" noProof="0" dirty="0"/>
              <a:t>Textmasterformate bearbeiten</a:t>
            </a:r>
          </a:p>
        </p:txBody>
      </p:sp>
      <p:sp>
        <p:nvSpPr>
          <p:cNvPr id="5" name="Datumsplatzhalter 4"/>
          <p:cNvSpPr>
            <a:spLocks noGrp="1"/>
          </p:cNvSpPr>
          <p:nvPr>
            <p:ph type="dt" sz="half" idx="10"/>
          </p:nvPr>
        </p:nvSpPr>
        <p:spPr/>
        <p:txBody>
          <a:bodyPr rtlCol="0"/>
          <a:lstStyle>
            <a:lvl1pPr>
              <a:defRPr/>
            </a:lvl1pPr>
          </a:lstStyle>
          <a:p>
            <a:fld id="{D0952D57-1E6F-458A-85A1-CF8B9A0D4361}" type="datetime1">
              <a:rPr lang="de-DE" smtClean="0"/>
              <a:t>11.11.2018</a:t>
            </a:fld>
            <a:endParaRPr lang="de-DE"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2DFBB78A-01B4-41F2-96B0-677A4A282832}" type="slidenum">
              <a:rPr lang="de-DE" noProof="0" smtClean="0"/>
              <a:t>‹Nr.›</a:t>
            </a:fld>
            <a:endParaRPr lang="de-DE"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hteck 8"/>
          <p:cNvSpPr/>
          <p:nvPr/>
        </p:nvSpPr>
        <p:spPr>
          <a:xfrm>
            <a:off x="171450" y="0"/>
            <a:ext cx="6515100" cy="9906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76076" tIns="88038" rIns="176076" bIns="88038" rtlCol="0" anchor="ctr"/>
          <a:lstStyle/>
          <a:p>
            <a:pPr algn="ctr" rtl="0"/>
            <a:endParaRPr lang="de-DE" sz="3467" noProof="0" dirty="0"/>
          </a:p>
        </p:txBody>
      </p:sp>
      <p:sp>
        <p:nvSpPr>
          <p:cNvPr id="2" name="Titelplatzhalter 1"/>
          <p:cNvSpPr>
            <a:spLocks noGrp="1"/>
          </p:cNvSpPr>
          <p:nvPr>
            <p:ph type="title"/>
          </p:nvPr>
        </p:nvSpPr>
        <p:spPr>
          <a:xfrm>
            <a:off x="628650" y="110067"/>
            <a:ext cx="5715000" cy="2017889"/>
          </a:xfrm>
          <a:prstGeom prst="rect">
            <a:avLst/>
          </a:prstGeom>
        </p:spPr>
        <p:txBody>
          <a:bodyPr vert="horz" lIns="121899" tIns="60949" rIns="121899" bIns="60949" rtlCol="0" anchor="b">
            <a:normAutofit/>
          </a:bodyPr>
          <a:lstStyle/>
          <a:p>
            <a:pPr rtl="0"/>
            <a:r>
              <a:rPr lang="de-DE" noProof="0" dirty="0"/>
              <a:t>Titelmasterformat durch Klicken bearbeiten</a:t>
            </a:r>
          </a:p>
        </p:txBody>
      </p:sp>
      <p:sp>
        <p:nvSpPr>
          <p:cNvPr id="3" name="Textplatzhalter 2"/>
          <p:cNvSpPr>
            <a:spLocks noGrp="1"/>
          </p:cNvSpPr>
          <p:nvPr>
            <p:ph type="body" idx="1"/>
          </p:nvPr>
        </p:nvSpPr>
        <p:spPr>
          <a:xfrm>
            <a:off x="628650" y="2458155"/>
            <a:ext cx="5715000" cy="6457244"/>
          </a:xfrm>
          <a:prstGeom prst="rect">
            <a:avLst/>
          </a:prstGeom>
        </p:spPr>
        <p:txBody>
          <a:bodyPr vert="horz" lIns="121899" tIns="60949" rIns="121899" bIns="60949" rtlCol="0">
            <a:normAutofit/>
          </a:bodyPr>
          <a:lstStyle/>
          <a:p>
            <a:pPr lvl="0" rtl="0"/>
            <a:r>
              <a:rPr lang="de-DE" noProof="0" dirty="0"/>
              <a:t>Textmasterformat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628650" y="9245603"/>
            <a:ext cx="1543050" cy="463197"/>
          </a:xfrm>
          <a:prstGeom prst="rect">
            <a:avLst/>
          </a:prstGeom>
        </p:spPr>
        <p:txBody>
          <a:bodyPr vert="horz" lIns="121899" tIns="60949" rIns="121899" bIns="60949" rtlCol="0" anchor="b"/>
          <a:lstStyle>
            <a:lvl1pPr algn="l" rtl="0">
              <a:defRPr sz="1733">
                <a:solidFill>
                  <a:schemeClr val="tx2">
                    <a:lumMod val="50000"/>
                    <a:lumOff val="50000"/>
                  </a:schemeClr>
                </a:solidFill>
              </a:defRPr>
            </a:lvl1pPr>
          </a:lstStyle>
          <a:p>
            <a:fld id="{55311E49-3590-48FD-9A9C-AF61A48C115C}" type="datetime1">
              <a:rPr lang="de-DE" smtClean="0"/>
              <a:t>11.11.2018</a:t>
            </a:fld>
            <a:endParaRPr lang="de-DE" dirty="0"/>
          </a:p>
        </p:txBody>
      </p:sp>
      <p:sp>
        <p:nvSpPr>
          <p:cNvPr id="5" name="Fußzeilenplatzhalter 4"/>
          <p:cNvSpPr>
            <a:spLocks noGrp="1"/>
          </p:cNvSpPr>
          <p:nvPr>
            <p:ph type="ftr" sz="quarter" idx="3"/>
          </p:nvPr>
        </p:nvSpPr>
        <p:spPr>
          <a:xfrm>
            <a:off x="2198734" y="9245603"/>
            <a:ext cx="3497580" cy="463197"/>
          </a:xfrm>
          <a:prstGeom prst="rect">
            <a:avLst/>
          </a:prstGeom>
        </p:spPr>
        <p:txBody>
          <a:bodyPr vert="horz" lIns="121899" tIns="60949" rIns="121899" bIns="60949" rtlCol="0" anchor="b"/>
          <a:lstStyle>
            <a:lvl1pPr algn="ctr" rtl="0">
              <a:defRPr sz="1733">
                <a:solidFill>
                  <a:schemeClr val="tx2">
                    <a:lumMod val="50000"/>
                    <a:lumOff val="50000"/>
                  </a:schemeClr>
                </a:solidFill>
              </a:defRPr>
            </a:lvl1pPr>
          </a:lstStyle>
          <a:p>
            <a:pPr rtl="0"/>
            <a:endParaRPr lang="de-DE" noProof="0" dirty="0"/>
          </a:p>
        </p:txBody>
      </p:sp>
      <p:sp>
        <p:nvSpPr>
          <p:cNvPr id="6" name="Foliennummernplatzhalter 5"/>
          <p:cNvSpPr>
            <a:spLocks noGrp="1"/>
          </p:cNvSpPr>
          <p:nvPr>
            <p:ph type="sldNum" sz="quarter" idx="4"/>
          </p:nvPr>
        </p:nvSpPr>
        <p:spPr>
          <a:xfrm>
            <a:off x="5720510" y="9245603"/>
            <a:ext cx="623141" cy="463197"/>
          </a:xfrm>
          <a:prstGeom prst="rect">
            <a:avLst/>
          </a:prstGeom>
        </p:spPr>
        <p:txBody>
          <a:bodyPr vert="horz" lIns="121899" tIns="60949" rIns="121899" bIns="60949" rtlCol="0" anchor="b"/>
          <a:lstStyle>
            <a:lvl1pPr algn="r" rtl="0">
              <a:defRPr sz="1733">
                <a:solidFill>
                  <a:schemeClr val="tx2">
                    <a:lumMod val="50000"/>
                    <a:lumOff val="50000"/>
                  </a:schemeClr>
                </a:solidFill>
              </a:defRPr>
            </a:lvl1pPr>
          </a:lstStyle>
          <a:p>
            <a:fld id="{EB37DED6-D4C7-42EE-AB49-D2E39E64FDE4}" type="slidenum">
              <a:rPr lang="de-DE" smtClean="0"/>
              <a:pPr/>
              <a:t>‹Nr.›</a:t>
            </a:fld>
            <a:endParaRPr lang="de-DE"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760719" rtl="0" eaLnBrk="1" latinLnBrk="0" hangingPunct="1">
        <a:lnSpc>
          <a:spcPct val="85000"/>
        </a:lnSpc>
        <a:spcBef>
          <a:spcPct val="0"/>
        </a:spcBef>
        <a:buNone/>
        <a:tabLst/>
        <a:defRPr sz="6355" kern="1200" cap="none" baseline="0">
          <a:solidFill>
            <a:schemeClr val="tx1"/>
          </a:solidFill>
          <a:latin typeface="+mj-lt"/>
          <a:ea typeface="+mj-ea"/>
          <a:cs typeface="+mj-cs"/>
        </a:defRPr>
      </a:lvl1pPr>
    </p:titleStyle>
    <p:bodyStyle>
      <a:lvl1pPr marL="440180" indent="-440180" algn="l" defTabSz="1760719" rtl="0" eaLnBrk="1" latinLnBrk="0" hangingPunct="1">
        <a:lnSpc>
          <a:spcPct val="95000"/>
        </a:lnSpc>
        <a:spcBef>
          <a:spcPts val="2695"/>
        </a:spcBef>
        <a:buSzPct val="100000"/>
        <a:buFont typeface="Arial" pitchFamily="34" charset="0"/>
        <a:buChar char="•"/>
        <a:defRPr sz="3467" kern="1200">
          <a:solidFill>
            <a:schemeClr val="tx1"/>
          </a:solidFill>
          <a:latin typeface="+mn-lt"/>
          <a:ea typeface="+mn-ea"/>
          <a:cs typeface="+mn-cs"/>
        </a:defRPr>
      </a:lvl1pPr>
      <a:lvl2pPr marL="1056431" indent="-440180" algn="l" defTabSz="1760719" rtl="0" eaLnBrk="1" latinLnBrk="0" hangingPunct="1">
        <a:lnSpc>
          <a:spcPct val="95000"/>
        </a:lnSpc>
        <a:spcBef>
          <a:spcPts val="1540"/>
        </a:spcBef>
        <a:buSzPct val="100000"/>
        <a:buFont typeface="Century Gothic" pitchFamily="34" charset="0"/>
        <a:buChar char="–"/>
        <a:defRPr sz="2889" kern="1200">
          <a:solidFill>
            <a:schemeClr val="tx1"/>
          </a:solidFill>
          <a:latin typeface="+mn-lt"/>
          <a:ea typeface="+mn-ea"/>
          <a:cs typeface="+mn-cs"/>
        </a:defRPr>
      </a:lvl2pPr>
      <a:lvl3pPr marL="1672682"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3pPr>
      <a:lvl4pPr marL="2288935"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4pPr>
      <a:lvl5pPr marL="2905186" indent="-440180" algn="l" defTabSz="1760719" rtl="0" eaLnBrk="1" latinLnBrk="0" hangingPunct="1">
        <a:lnSpc>
          <a:spcPct val="95000"/>
        </a:lnSpc>
        <a:spcBef>
          <a:spcPts val="1540"/>
        </a:spcBef>
        <a:buSzPct val="100000"/>
        <a:buFont typeface="Century Gothic" pitchFamily="34" charset="0"/>
        <a:buChar char="–"/>
        <a:defRPr sz="2600" kern="1200">
          <a:solidFill>
            <a:schemeClr val="tx1"/>
          </a:solidFill>
          <a:latin typeface="+mn-lt"/>
          <a:ea typeface="+mn-ea"/>
          <a:cs typeface="+mn-cs"/>
        </a:defRPr>
      </a:lvl5pPr>
      <a:lvl6pPr marL="3521436"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6pPr>
      <a:lvl7pPr marL="4137689"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7pPr>
      <a:lvl8pPr marL="4753941"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8pPr>
      <a:lvl9pPr marL="5458228" indent="-440180" algn="l" defTabSz="1760719" rtl="0" eaLnBrk="1" latinLnBrk="0" hangingPunct="1">
        <a:lnSpc>
          <a:spcPct val="95000"/>
        </a:lnSpc>
        <a:spcBef>
          <a:spcPts val="1540"/>
        </a:spcBef>
        <a:buSzPct val="90000"/>
        <a:buFont typeface="Century Gothic" pitchFamily="34" charset="0"/>
        <a:buChar char="–"/>
        <a:defRPr sz="2600" kern="1200">
          <a:solidFill>
            <a:schemeClr val="tx1"/>
          </a:solidFill>
          <a:latin typeface="+mn-lt"/>
          <a:ea typeface="+mn-ea"/>
          <a:cs typeface="+mn-cs"/>
        </a:defRPr>
      </a:lvl9pPr>
    </p:bodyStyle>
    <p:otherStyle>
      <a:defPPr>
        <a:defRPr/>
      </a:defPPr>
      <a:lvl1pPr marL="0" algn="l" defTabSz="1760719" rtl="0" eaLnBrk="1" latinLnBrk="0" hangingPunct="1">
        <a:defRPr sz="3467" kern="1200">
          <a:solidFill>
            <a:schemeClr val="tx1"/>
          </a:solidFill>
          <a:latin typeface="+mn-lt"/>
          <a:ea typeface="+mn-ea"/>
          <a:cs typeface="+mn-cs"/>
        </a:defRPr>
      </a:lvl1pPr>
      <a:lvl2pPr marL="880359" algn="l" defTabSz="1760719" rtl="0" eaLnBrk="1" latinLnBrk="0" hangingPunct="1">
        <a:defRPr sz="3467" kern="1200">
          <a:solidFill>
            <a:schemeClr val="tx1"/>
          </a:solidFill>
          <a:latin typeface="+mn-lt"/>
          <a:ea typeface="+mn-ea"/>
          <a:cs typeface="+mn-cs"/>
        </a:defRPr>
      </a:lvl2pPr>
      <a:lvl3pPr marL="1760719" algn="l" defTabSz="1760719" rtl="0" eaLnBrk="1" latinLnBrk="0" hangingPunct="1">
        <a:defRPr sz="3467" kern="1200">
          <a:solidFill>
            <a:schemeClr val="tx1"/>
          </a:solidFill>
          <a:latin typeface="+mn-lt"/>
          <a:ea typeface="+mn-ea"/>
          <a:cs typeface="+mn-cs"/>
        </a:defRPr>
      </a:lvl3pPr>
      <a:lvl4pPr marL="2641078" algn="l" defTabSz="1760719" rtl="0" eaLnBrk="1" latinLnBrk="0" hangingPunct="1">
        <a:defRPr sz="3467" kern="1200">
          <a:solidFill>
            <a:schemeClr val="tx1"/>
          </a:solidFill>
          <a:latin typeface="+mn-lt"/>
          <a:ea typeface="+mn-ea"/>
          <a:cs typeface="+mn-cs"/>
        </a:defRPr>
      </a:lvl4pPr>
      <a:lvl5pPr marL="3521436" algn="l" defTabSz="1760719" rtl="0" eaLnBrk="1" latinLnBrk="0" hangingPunct="1">
        <a:defRPr sz="3467" kern="1200">
          <a:solidFill>
            <a:schemeClr val="tx1"/>
          </a:solidFill>
          <a:latin typeface="+mn-lt"/>
          <a:ea typeface="+mn-ea"/>
          <a:cs typeface="+mn-cs"/>
        </a:defRPr>
      </a:lvl5pPr>
      <a:lvl6pPr marL="4401797" algn="l" defTabSz="1760719" rtl="0" eaLnBrk="1" latinLnBrk="0" hangingPunct="1">
        <a:defRPr sz="3467" kern="1200">
          <a:solidFill>
            <a:schemeClr val="tx1"/>
          </a:solidFill>
          <a:latin typeface="+mn-lt"/>
          <a:ea typeface="+mn-ea"/>
          <a:cs typeface="+mn-cs"/>
        </a:defRPr>
      </a:lvl6pPr>
      <a:lvl7pPr marL="5282156" algn="l" defTabSz="1760719" rtl="0" eaLnBrk="1" latinLnBrk="0" hangingPunct="1">
        <a:defRPr sz="3467" kern="1200">
          <a:solidFill>
            <a:schemeClr val="tx1"/>
          </a:solidFill>
          <a:latin typeface="+mn-lt"/>
          <a:ea typeface="+mn-ea"/>
          <a:cs typeface="+mn-cs"/>
        </a:defRPr>
      </a:lvl7pPr>
      <a:lvl8pPr marL="6162515" algn="l" defTabSz="1760719" rtl="0" eaLnBrk="1" latinLnBrk="0" hangingPunct="1">
        <a:defRPr sz="3467" kern="1200">
          <a:solidFill>
            <a:schemeClr val="tx1"/>
          </a:solidFill>
          <a:latin typeface="+mn-lt"/>
          <a:ea typeface="+mn-ea"/>
          <a:cs typeface="+mn-cs"/>
        </a:defRPr>
      </a:lvl8pPr>
      <a:lvl9pPr marL="7042875" algn="l" defTabSz="1760719" rtl="0" eaLnBrk="1" latinLnBrk="0" hangingPunct="1">
        <a:defRPr sz="346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120" userDrawn="1">
          <p15:clr>
            <a:srgbClr val="F26B43"/>
          </p15:clr>
        </p15:guide>
        <p15:guide id="2"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rnpferd.at/" TargetMode="External"/><Relationship Id="rId2" Type="http://schemas.openxmlformats.org/officeDocument/2006/relationships/hyperlink" Target="http://www.denktier.at/rosalia-hof" TargetMode="External"/><Relationship Id="rId1" Type="http://schemas.openxmlformats.org/officeDocument/2006/relationships/slideLayout" Target="../slideLayouts/slideLayout2.xml"/><Relationship Id="rId5" Type="http://schemas.openxmlformats.org/officeDocument/2006/relationships/hyperlink" Target="http://www.denktier.at/" TargetMode="External"/><Relationship Id="rId4" Type="http://schemas.openxmlformats.org/officeDocument/2006/relationships/hyperlink" Target="mailto:brigid@denktier.a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5215FC2B-15D9-4685-92DC-193C761F7E58}"/>
              </a:ext>
            </a:extLst>
          </p:cNvPr>
          <p:cNvSpPr>
            <a:spLocks noGrp="1"/>
          </p:cNvSpPr>
          <p:nvPr>
            <p:ph type="title"/>
          </p:nvPr>
        </p:nvSpPr>
        <p:spPr/>
        <p:txBody>
          <a:bodyPr>
            <a:normAutofit/>
          </a:bodyPr>
          <a:lstStyle/>
          <a:p>
            <a:pPr algn="r"/>
            <a:r>
              <a:rPr lang="de-AT" sz="4400" dirty="0">
                <a:solidFill>
                  <a:srgbClr val="D40018"/>
                </a:solidFill>
              </a:rPr>
              <a:t>„erstklassig“</a:t>
            </a:r>
          </a:p>
        </p:txBody>
      </p:sp>
      <p:pic>
        <p:nvPicPr>
          <p:cNvPr id="8" name="Bildplatzhalter 7">
            <a:extLst>
              <a:ext uri="{FF2B5EF4-FFF2-40B4-BE49-F238E27FC236}">
                <a16:creationId xmlns:a16="http://schemas.microsoft.com/office/drawing/2014/main" id="{D901804B-5CAA-4297-8B1E-5D3252496829}"/>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4263" r="4263"/>
          <a:stretch>
            <a:fillRect/>
          </a:stretch>
        </p:blipFill>
        <p:spPr/>
      </p:pic>
      <p:sp>
        <p:nvSpPr>
          <p:cNvPr id="6" name="Textplatzhalter 5">
            <a:extLst>
              <a:ext uri="{FF2B5EF4-FFF2-40B4-BE49-F238E27FC236}">
                <a16:creationId xmlns:a16="http://schemas.microsoft.com/office/drawing/2014/main" id="{573F8057-60AE-4442-82DE-FC3E332614F9}"/>
              </a:ext>
            </a:extLst>
          </p:cNvPr>
          <p:cNvSpPr>
            <a:spLocks noGrp="1"/>
          </p:cNvSpPr>
          <p:nvPr>
            <p:ph type="body" sz="half" idx="2"/>
          </p:nvPr>
        </p:nvSpPr>
        <p:spPr/>
        <p:txBody>
          <a:bodyPr/>
          <a:lstStyle/>
          <a:p>
            <a:pPr algn="r"/>
            <a:r>
              <a:rPr lang="de-AT" dirty="0" err="1"/>
              <a:t>mastermind</a:t>
            </a:r>
            <a:r>
              <a:rPr lang="de-AT" dirty="0"/>
              <a:t> – </a:t>
            </a:r>
            <a:r>
              <a:rPr lang="de-AT" dirty="0" err="1"/>
              <a:t>kursbuch</a:t>
            </a:r>
            <a:br>
              <a:rPr lang="de-AT" dirty="0"/>
            </a:br>
            <a:r>
              <a:rPr lang="de-AT" sz="1800" i="1" dirty="0" err="1"/>
              <a:t>kapitel</a:t>
            </a:r>
            <a:r>
              <a:rPr lang="de-AT" sz="1800" i="1" dirty="0"/>
              <a:t> 3: MARKETING</a:t>
            </a:r>
            <a:br>
              <a:rPr lang="de-AT" sz="1800" i="1" dirty="0"/>
            </a:br>
            <a:r>
              <a:rPr lang="de-AT" sz="1800" i="1" dirty="0"/>
              <a:t> abschnitt 3</a:t>
            </a:r>
          </a:p>
        </p:txBody>
      </p:sp>
      <p:sp>
        <p:nvSpPr>
          <p:cNvPr id="9" name="Foliennummernplatzhalter 8">
            <a:extLst>
              <a:ext uri="{FF2B5EF4-FFF2-40B4-BE49-F238E27FC236}">
                <a16:creationId xmlns:a16="http://schemas.microsoft.com/office/drawing/2014/main" id="{58E33F38-A53C-4354-90C7-ED11F09AB8C5}"/>
              </a:ext>
            </a:extLst>
          </p:cNvPr>
          <p:cNvSpPr>
            <a:spLocks noGrp="1"/>
          </p:cNvSpPr>
          <p:nvPr>
            <p:ph type="sldNum" sz="quarter" idx="12"/>
          </p:nvPr>
        </p:nvSpPr>
        <p:spPr/>
        <p:txBody>
          <a:bodyPr/>
          <a:lstStyle/>
          <a:p>
            <a:pPr rtl="0"/>
            <a:fld id="{2DFBB78A-01B4-41F2-96B0-677A4A282832}" type="slidenum">
              <a:rPr lang="de-DE" noProof="0" smtClean="0"/>
              <a:t>1</a:t>
            </a:fld>
            <a:endParaRPr lang="de-DE" noProof="0" dirty="0"/>
          </a:p>
        </p:txBody>
      </p:sp>
    </p:spTree>
    <p:extLst>
      <p:ext uri="{BB962C8B-B14F-4D97-AF65-F5344CB8AC3E}">
        <p14:creationId xmlns:p14="http://schemas.microsoft.com/office/powerpoint/2010/main" val="134071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SOCIAL MEDIA</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Die kostengünstigste und für bestimmte Zielgruppen </a:t>
            </a:r>
            <a:r>
              <a:rPr lang="de-AT" sz="1400" dirty="0" err="1"/>
              <a:t>geeigneteste</a:t>
            </a:r>
            <a:r>
              <a:rPr lang="de-AT" sz="1400" dirty="0"/>
              <a:t> Form für Marketing und Werbung bieten soziale Medien. Für Angebote im Hundetraining eignen sich dazu am besten:</a:t>
            </a:r>
          </a:p>
          <a:p>
            <a:pPr marL="0" indent="0">
              <a:buNone/>
            </a:pPr>
            <a:r>
              <a:rPr lang="de-AT" sz="1400" dirty="0"/>
              <a:t>* Facebook</a:t>
            </a:r>
            <a:br>
              <a:rPr lang="de-AT" sz="1400" dirty="0"/>
            </a:br>
            <a:r>
              <a:rPr lang="de-AT" sz="1400" dirty="0"/>
              <a:t>* Instagram</a:t>
            </a:r>
            <a:br>
              <a:rPr lang="de-AT" sz="1400" dirty="0"/>
            </a:br>
            <a:r>
              <a:rPr lang="de-AT" sz="1400" dirty="0"/>
              <a:t>* </a:t>
            </a:r>
            <a:r>
              <a:rPr lang="de-AT" sz="1400" dirty="0" err="1"/>
              <a:t>Youtube</a:t>
            </a:r>
            <a:br>
              <a:rPr lang="de-AT" sz="1400" dirty="0"/>
            </a:br>
            <a:r>
              <a:rPr lang="de-AT" sz="1400" dirty="0"/>
              <a:t>* Pinterest</a:t>
            </a:r>
            <a:br>
              <a:rPr lang="de-AT" sz="1400" dirty="0"/>
            </a:br>
            <a:r>
              <a:rPr lang="de-AT" sz="1400" dirty="0"/>
              <a:t> </a:t>
            </a:r>
            <a:br>
              <a:rPr lang="de-AT" sz="1400" dirty="0"/>
            </a:br>
            <a:r>
              <a:rPr lang="de-AT" sz="1400" dirty="0"/>
              <a:t>Andere wie LinkedIn, Snapchat oder Twitter spielen derzeit eine geringere Rolle oder eignen sich weniger. </a:t>
            </a:r>
          </a:p>
          <a:p>
            <a:pPr marL="0" indent="0">
              <a:buNone/>
            </a:pPr>
            <a:r>
              <a:rPr lang="de-AT" sz="1400" dirty="0"/>
              <a:t>Wichtig ist es, jenes Netzwerk zu wählen, auf dem auch deine idealen KlientInnen vertreten sind! Wenn keiner deiner Leute Pinterest verwendet, macht es wenig Sinn Pins zu posten. Wenn du 15-25jährige ansprechen willst, bist du mit Instagram oder Snapchat besser </a:t>
            </a:r>
            <a:r>
              <a:rPr lang="de-AT" sz="1400" dirty="0" err="1"/>
              <a:t>berten</a:t>
            </a:r>
            <a:r>
              <a:rPr lang="de-AT" sz="1400" dirty="0"/>
              <a:t> als mit Facebook.</a:t>
            </a:r>
          </a:p>
          <a:p>
            <a:pPr marL="0" indent="0">
              <a:buNone/>
            </a:pPr>
            <a:r>
              <a:rPr lang="de-AT" sz="1400" b="1" dirty="0"/>
              <a:t>Welche sozialen Medien nutzen deine idealen KlientInnen?</a:t>
            </a:r>
          </a:p>
          <a:p>
            <a:pPr marL="0" indent="0">
              <a:buNone/>
            </a:pPr>
            <a:endParaRPr lang="de-AT" sz="1400" b="1" dirty="0"/>
          </a:p>
          <a:p>
            <a:pPr marL="0" indent="0">
              <a:buNone/>
            </a:pPr>
            <a:r>
              <a:rPr lang="de-AT" sz="1400" b="1" dirty="0"/>
              <a:t>Welche sozialen Medien nutzt du bereits?</a:t>
            </a:r>
          </a:p>
          <a:p>
            <a:pPr marL="0" indent="0">
              <a:buNone/>
            </a:pPr>
            <a:endParaRPr lang="de-AT" sz="1400" b="1" dirty="0"/>
          </a:p>
          <a:p>
            <a:pPr marL="0" indent="0">
              <a:buNone/>
            </a:pPr>
            <a:br>
              <a:rPr lang="de-AT" sz="1200" b="1" dirty="0"/>
            </a:br>
            <a:endParaRPr lang="de-AT" sz="1200" b="1" dirty="0"/>
          </a:p>
          <a:p>
            <a:pPr marL="0" indent="0">
              <a:buNone/>
            </a:pPr>
            <a:endParaRPr lang="de-AT" sz="1200" b="1" dirty="0"/>
          </a:p>
          <a:p>
            <a:pPr marL="0" indent="0">
              <a:buNone/>
            </a:pPr>
            <a:endParaRPr lang="de-AT" sz="1200" b="1"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10</a:t>
            </a:fld>
            <a:endParaRPr lang="de-DE" noProof="0" dirty="0"/>
          </a:p>
        </p:txBody>
      </p:sp>
    </p:spTree>
    <p:extLst>
      <p:ext uri="{BB962C8B-B14F-4D97-AF65-F5344CB8AC3E}">
        <p14:creationId xmlns:p14="http://schemas.microsoft.com/office/powerpoint/2010/main" val="397326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3813"/>
            <a:ext cx="5715000" cy="1170525"/>
          </a:xfrm>
        </p:spPr>
        <p:txBody>
          <a:bodyPr>
            <a:normAutofit/>
          </a:bodyPr>
          <a:lstStyle/>
          <a:p>
            <a:r>
              <a:rPr lang="de-AT" sz="2400" dirty="0">
                <a:solidFill>
                  <a:srgbClr val="D40018"/>
                </a:solidFill>
              </a:rPr>
              <a:t>SOCIAL MEDIA - WOCHENPLAN</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Egal, welche sozialen Medien du nutzt, das entscheidende ist es, regelmäßig Präsenz zu zeigen und unterschiedliches zu posten, nicht nur Werbung: Persönliches, Tipps, Fotos, Geschichten aus der Praxis,…… </a:t>
            </a:r>
            <a:br>
              <a:rPr lang="de-AT" sz="1400" dirty="0"/>
            </a:br>
            <a:br>
              <a:rPr lang="de-AT" sz="1400" dirty="0"/>
            </a:br>
            <a:r>
              <a:rPr lang="de-AT" sz="1400" dirty="0"/>
              <a:t>Es kann ruhig derselbe Inhalt auf mehreren Sozialen Medien geteilt werden, er sollte dann aber jeweils ein wenig unterschiedlich aufbereitet werden (</a:t>
            </a:r>
            <a:r>
              <a:rPr lang="de-AT" sz="1400" dirty="0" err="1"/>
              <a:t>z.b.</a:t>
            </a:r>
            <a:r>
              <a:rPr lang="de-AT" sz="1400" dirty="0"/>
              <a:t> in der Grafik)</a:t>
            </a:r>
          </a:p>
          <a:p>
            <a:pPr marL="0" indent="0">
              <a:buNone/>
            </a:pPr>
            <a:r>
              <a:rPr lang="de-AT" sz="1400" b="1" dirty="0"/>
              <a:t>Mach dir einen Plan, was du (Unterschiedliches!) in einer der nächsten Wochen auf deinen sozialen Kanälen posten kannst:</a:t>
            </a:r>
          </a:p>
          <a:p>
            <a:pPr marL="0" indent="0">
              <a:buNone/>
            </a:pPr>
            <a:r>
              <a:rPr lang="de-AT" sz="1400" b="1" dirty="0"/>
              <a:t>Montag:                              </a:t>
            </a:r>
            <a:br>
              <a:rPr lang="de-AT" sz="1400" b="1" dirty="0"/>
            </a:br>
            <a:r>
              <a:rPr lang="de-AT" sz="1400" b="1" dirty="0"/>
              <a:t>                </a:t>
            </a:r>
          </a:p>
          <a:p>
            <a:pPr marL="0" indent="0">
              <a:buNone/>
            </a:pPr>
            <a:r>
              <a:rPr lang="de-AT" sz="1400" b="1" dirty="0"/>
              <a:t>Dienstag:</a:t>
            </a:r>
          </a:p>
          <a:p>
            <a:pPr marL="0" indent="0">
              <a:buNone/>
            </a:pPr>
            <a:br>
              <a:rPr lang="de-AT" sz="1400" b="1" dirty="0"/>
            </a:br>
            <a:r>
              <a:rPr lang="de-AT" sz="1400" b="1" dirty="0"/>
              <a:t>Mittwoch:</a:t>
            </a:r>
          </a:p>
          <a:p>
            <a:pPr marL="0" indent="0">
              <a:buNone/>
            </a:pPr>
            <a:r>
              <a:rPr lang="de-AT" sz="1400" b="1" dirty="0"/>
              <a:t>Donnerstag:</a:t>
            </a:r>
          </a:p>
          <a:p>
            <a:pPr marL="0" indent="0">
              <a:buNone/>
            </a:pPr>
            <a:r>
              <a:rPr lang="de-AT" sz="1400" b="1" dirty="0"/>
              <a:t>Freitag:</a:t>
            </a:r>
          </a:p>
          <a:p>
            <a:pPr marL="0" indent="0">
              <a:buNone/>
            </a:pPr>
            <a:r>
              <a:rPr lang="de-AT" sz="1400" b="1" dirty="0"/>
              <a:t>Samstag:</a:t>
            </a:r>
          </a:p>
          <a:p>
            <a:pPr marL="0" indent="0">
              <a:buNone/>
            </a:pPr>
            <a:r>
              <a:rPr lang="de-AT" sz="1400" b="1" dirty="0"/>
              <a:t>Sonntag:</a:t>
            </a:r>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11</a:t>
            </a:fld>
            <a:endParaRPr lang="de-DE" noProof="0" dirty="0"/>
          </a:p>
        </p:txBody>
      </p:sp>
    </p:spTree>
    <p:extLst>
      <p:ext uri="{BB962C8B-B14F-4D97-AF65-F5344CB8AC3E}">
        <p14:creationId xmlns:p14="http://schemas.microsoft.com/office/powerpoint/2010/main" val="127001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FACEBOOK</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br>
              <a:rPr lang="de-AT" sz="1400" dirty="0"/>
            </a:br>
            <a:r>
              <a:rPr lang="de-AT" sz="1400" dirty="0"/>
              <a:t>Wenn du Facebook für Werbung nutzen willst, gibt es </a:t>
            </a:r>
            <a:r>
              <a:rPr lang="de-AT" sz="1400" dirty="0" err="1"/>
              <a:t>grundsätzlch</a:t>
            </a:r>
            <a:r>
              <a:rPr lang="de-AT" sz="1400" dirty="0"/>
              <a:t> mehrere Möglichkeiten:</a:t>
            </a:r>
          </a:p>
          <a:p>
            <a:pPr marL="0" indent="0">
              <a:buNone/>
            </a:pPr>
            <a:r>
              <a:rPr lang="de-AT" sz="1400" dirty="0"/>
              <a:t>* Dein persönliches Facebook-Profil:</a:t>
            </a:r>
            <a:br>
              <a:rPr lang="de-AT" sz="1400" dirty="0"/>
            </a:br>
            <a:r>
              <a:rPr lang="de-AT" sz="1400" dirty="0"/>
              <a:t>Persönliches Infos und Freunde. </a:t>
            </a:r>
            <a:br>
              <a:rPr lang="de-AT" sz="1400" dirty="0"/>
            </a:br>
            <a:r>
              <a:rPr lang="de-AT" sz="1400" dirty="0"/>
              <a:t>Achtung: das Verbreiten von Geschäftsinhalten/Werbung auf </a:t>
            </a:r>
            <a:br>
              <a:rPr lang="de-AT" sz="1400" dirty="0"/>
            </a:br>
            <a:r>
              <a:rPr lang="de-AT" sz="1400" dirty="0"/>
              <a:t>deinem Profil kann dazu führen, dass Facebook dein Konto </a:t>
            </a:r>
            <a:br>
              <a:rPr lang="de-AT" sz="1400" dirty="0"/>
            </a:br>
            <a:r>
              <a:rPr lang="de-AT" sz="1400" dirty="0"/>
              <a:t>von einem Tag auf den anderen sperrt!</a:t>
            </a:r>
            <a:br>
              <a:rPr lang="de-AT" sz="1400" dirty="0"/>
            </a:br>
            <a:r>
              <a:rPr lang="de-AT" sz="1400" dirty="0"/>
              <a:t>Link zu deiner Website / zu deiner Facebook-Business-Seite sollte aber enthalten sein!</a:t>
            </a:r>
          </a:p>
          <a:p>
            <a:pPr marL="0" indent="0">
              <a:buNone/>
            </a:pPr>
            <a:r>
              <a:rPr lang="de-AT" sz="1400" dirty="0"/>
              <a:t>* Deine Business-Seite:</a:t>
            </a:r>
            <a:br>
              <a:rPr lang="de-AT" sz="1400" dirty="0"/>
            </a:br>
            <a:r>
              <a:rPr lang="de-AT" sz="1400" dirty="0"/>
              <a:t>Sie fungiert in etwa so wie deine Website, nur auf Facebook. Plus, du kannst hier alle aktuellen Infos, Veranstaltungen &amp; Co posten. Unbedingt gut </a:t>
            </a:r>
            <a:r>
              <a:rPr lang="de-AT" sz="1400" dirty="0" err="1"/>
              <a:t>findbaren</a:t>
            </a:r>
            <a:r>
              <a:rPr lang="de-AT" sz="1400" dirty="0"/>
              <a:t> Link zu deiner Website raufstellen, unbedingt einen Link zum Eintragen in deinen Newsletter raufstellen!</a:t>
            </a:r>
          </a:p>
          <a:p>
            <a:pPr marL="0" indent="0">
              <a:buNone/>
            </a:pPr>
            <a:r>
              <a:rPr lang="de-AT" sz="1400" dirty="0"/>
              <a:t>* Facebook-Gruppen:</a:t>
            </a:r>
            <a:br>
              <a:rPr lang="de-AT" sz="1400" dirty="0"/>
            </a:br>
            <a:r>
              <a:rPr lang="de-AT" sz="1400" dirty="0"/>
              <a:t>Können Für bestimmte Gruppen, Kurse, Communities eingerichtet werden. In deinen eigenen Gruppen kannst du Werbung posten. In Gruppen von anderen ist das nur selten möglich und nur wenn die Gruppenregeln es zulassen. </a:t>
            </a:r>
          </a:p>
          <a:p>
            <a:pPr marL="0" indent="0">
              <a:buNone/>
            </a:pPr>
            <a:r>
              <a:rPr lang="de-AT" sz="1400" b="1" dirty="0"/>
              <a:t>Hast du eine Facebook-Business Seite?</a:t>
            </a:r>
          </a:p>
          <a:p>
            <a:pPr marL="0" indent="0">
              <a:buNone/>
            </a:pPr>
            <a:br>
              <a:rPr lang="de-AT" sz="1400" dirty="0"/>
            </a:br>
            <a:r>
              <a:rPr lang="de-AT" sz="1400" b="1" dirty="0"/>
              <a:t>Postest du regelmäßig mindestens 2 – 3x pro Woche?</a:t>
            </a:r>
          </a:p>
          <a:p>
            <a:pPr marL="0" indent="0">
              <a:buNone/>
            </a:pPr>
            <a:br>
              <a:rPr lang="de-AT" sz="1400" dirty="0"/>
            </a:br>
            <a:r>
              <a:rPr lang="de-AT" sz="1400" b="1" dirty="0"/>
              <a:t>Überprüf, ob deine Links (Website, Newsletter) vorhanden sind.</a:t>
            </a:r>
            <a:br>
              <a:rPr lang="de-AT" sz="1400" b="1" dirty="0"/>
            </a:br>
            <a:endParaRPr lang="de-AT" sz="1400" b="1" dirty="0"/>
          </a:p>
          <a:p>
            <a:pPr marL="0" indent="0">
              <a:buNone/>
            </a:pPr>
            <a:endParaRPr lang="de-AT" sz="1400" b="1" dirty="0"/>
          </a:p>
          <a:p>
            <a:pPr marL="0" indent="0">
              <a:buNone/>
            </a:pPr>
            <a:endParaRPr lang="de-AT" sz="1400"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12</a:t>
            </a:fld>
            <a:endParaRPr lang="de-DE" noProof="0" dirty="0"/>
          </a:p>
        </p:txBody>
      </p:sp>
    </p:spTree>
    <p:extLst>
      <p:ext uri="{BB962C8B-B14F-4D97-AF65-F5344CB8AC3E}">
        <p14:creationId xmlns:p14="http://schemas.microsoft.com/office/powerpoint/2010/main" val="183169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VIDEO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628650" y="1280592"/>
            <a:ext cx="5715000" cy="7836569"/>
          </a:xfrm>
        </p:spPr>
        <p:txBody>
          <a:bodyPr>
            <a:normAutofit/>
          </a:bodyPr>
          <a:lstStyle/>
          <a:p>
            <a:pPr marL="0" indent="0">
              <a:buNone/>
            </a:pPr>
            <a:r>
              <a:rPr lang="de-AT" sz="1400" dirty="0"/>
              <a:t>Video bekommt in der Werbung und im Marketing auch für </a:t>
            </a:r>
            <a:r>
              <a:rPr lang="de-AT" sz="1400" dirty="0" err="1"/>
              <a:t>HundetrainerInnen</a:t>
            </a:r>
            <a:r>
              <a:rPr lang="de-AT" sz="1400" dirty="0"/>
              <a:t> einen immer größeren Stellenwert. </a:t>
            </a:r>
          </a:p>
          <a:p>
            <a:pPr marL="0" indent="0">
              <a:buNone/>
            </a:pPr>
            <a:r>
              <a:rPr lang="de-AT" sz="1400" dirty="0"/>
              <a:t>Einerseits hat sich </a:t>
            </a:r>
            <a:r>
              <a:rPr lang="de-AT" sz="1400" dirty="0" err="1"/>
              <a:t>Youtube</a:t>
            </a:r>
            <a:r>
              <a:rPr lang="de-AT" sz="1400" dirty="0"/>
              <a:t> zu einem Nachschlagewerk a la Google entwickelt, andererseits werden Facebook-</a:t>
            </a:r>
            <a:r>
              <a:rPr lang="de-AT" sz="1400" dirty="0" err="1"/>
              <a:t>LiveVideos</a:t>
            </a:r>
            <a:r>
              <a:rPr lang="de-AT" sz="1400" dirty="0"/>
              <a:t>  oder </a:t>
            </a:r>
            <a:r>
              <a:rPr lang="de-AT" sz="1400" dirty="0" err="1"/>
              <a:t>Videostories</a:t>
            </a:r>
            <a:r>
              <a:rPr lang="de-AT" sz="1400" dirty="0"/>
              <a:t> auf Instagram immer beliebter und erzielen deutlich größere Reichweiten als reine Foto-Posts. </a:t>
            </a:r>
          </a:p>
          <a:p>
            <a:pPr marL="0" indent="0">
              <a:buNone/>
            </a:pPr>
            <a:r>
              <a:rPr lang="de-AT" sz="1400" dirty="0"/>
              <a:t>Ein Video ist heute mittels Smartphone und Selfie-Stick oder Stativ auch schnell gemacht, die technische Seite ist also kein Problem mehr.</a:t>
            </a:r>
          </a:p>
          <a:p>
            <a:pPr marL="0" indent="0">
              <a:buNone/>
            </a:pPr>
            <a:r>
              <a:rPr lang="de-AT" sz="1400" b="1" dirty="0"/>
              <a:t>Überlege, wo (zumindest theoretisch) die Verwendung von Videos in deinem Marketing Sinn machen würde. </a:t>
            </a:r>
          </a:p>
          <a:p>
            <a:pPr marL="0" indent="0">
              <a:buNone/>
            </a:pPr>
            <a:endParaRPr lang="de-AT" sz="1400" b="1" dirty="0"/>
          </a:p>
          <a:p>
            <a:pPr marL="0" indent="0">
              <a:buNone/>
            </a:pPr>
            <a:endParaRPr lang="de-AT" sz="1400" b="1" dirty="0"/>
          </a:p>
          <a:p>
            <a:pPr marL="0" indent="0">
              <a:buNone/>
            </a:pPr>
            <a:r>
              <a:rPr lang="de-AT" sz="1400" b="1" dirty="0"/>
              <a:t>Challenge:  Mach ein Facebook-Live auf deiner Seite und mach damit deine Marke bekannt.  Oder mach zur Probe eins in unserer FB-Gruppe</a:t>
            </a:r>
            <a:br>
              <a:rPr lang="de-AT" sz="1400" b="1" dirty="0"/>
            </a:br>
            <a:r>
              <a:rPr lang="de-AT" sz="1400" dirty="0"/>
              <a:t>(statt „Beitrag schreiben“ musst du nur auf „live-Video“ klicken, gibst den Titel ein, drückst auf Start und schon ist du live“)</a:t>
            </a:r>
          </a:p>
          <a:p>
            <a:pPr marL="0" indent="0">
              <a:buNone/>
            </a:pPr>
            <a:endParaRPr lang="de-AT" sz="1400" dirty="0"/>
          </a:p>
          <a:p>
            <a:pPr marL="0" indent="0">
              <a:buNone/>
            </a:pPr>
            <a:endParaRPr lang="de-AT" sz="14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13</a:t>
            </a:fld>
            <a:endParaRPr lang="de-DE" noProof="0" dirty="0"/>
          </a:p>
        </p:txBody>
      </p:sp>
    </p:spTree>
    <p:extLst>
      <p:ext uri="{BB962C8B-B14F-4D97-AF65-F5344CB8AC3E}">
        <p14:creationId xmlns:p14="http://schemas.microsoft.com/office/powerpoint/2010/main" val="449206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a:bodyPr>
          <a:lstStyle/>
          <a:p>
            <a:pPr rtl="0"/>
            <a:r>
              <a:rPr lang="en-US" sz="2400" dirty="0" err="1">
                <a:solidFill>
                  <a:srgbClr val="D40018"/>
                </a:solidFill>
              </a:rPr>
              <a:t>werbung</a:t>
            </a:r>
            <a:endParaRPr lang="en-US" sz="2400" dirty="0">
              <a:solidFill>
                <a:srgbClr val="D40018"/>
              </a:solidFill>
            </a:endParaRPr>
          </a:p>
        </p:txBody>
      </p:sp>
      <p:pic>
        <p:nvPicPr>
          <p:cNvPr id="11" name="Inhaltsplatzhalter 10">
            <a:extLst>
              <a:ext uri="{FF2B5EF4-FFF2-40B4-BE49-F238E27FC236}">
                <a16:creationId xmlns:a16="http://schemas.microsoft.com/office/drawing/2014/main" id="{00BD9D7A-91FD-4F9D-90BF-C56002905C82}"/>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5732" t="938" r="3039" b="-938"/>
          <a:stretch/>
        </p:blipFill>
        <p:spPr>
          <a:xfrm>
            <a:off x="233844" y="2864768"/>
            <a:ext cx="1761163" cy="2623100"/>
          </a:xfrm>
        </p:spPr>
      </p:pic>
      <p:sp>
        <p:nvSpPr>
          <p:cNvPr id="4" name="Textplatzhalter 3"/>
          <p:cNvSpPr>
            <a:spLocks noGrp="1"/>
          </p:cNvSpPr>
          <p:nvPr>
            <p:ph type="body" sz="half" idx="2"/>
          </p:nvPr>
        </p:nvSpPr>
        <p:spPr/>
        <p:txBody>
          <a:bodyPr rtlCol="0"/>
          <a:lstStyle/>
          <a:p>
            <a:pPr rtl="0"/>
            <a:endParaRPr lang="en-US" dirty="0"/>
          </a:p>
          <a:p>
            <a:pPr rtl="0"/>
            <a:br>
              <a:rPr lang="en-US" dirty="0"/>
            </a:br>
            <a:endParaRPr lang="en-US" dirty="0"/>
          </a:p>
        </p:txBody>
      </p:sp>
      <p:sp>
        <p:nvSpPr>
          <p:cNvPr id="6" name="Foliennummernplatzhalter 5">
            <a:extLst>
              <a:ext uri="{FF2B5EF4-FFF2-40B4-BE49-F238E27FC236}">
                <a16:creationId xmlns:a16="http://schemas.microsoft.com/office/drawing/2014/main" id="{63AC54B2-69D8-4139-907D-3DDE22927F59}"/>
              </a:ext>
            </a:extLst>
          </p:cNvPr>
          <p:cNvSpPr>
            <a:spLocks noGrp="1"/>
          </p:cNvSpPr>
          <p:nvPr>
            <p:ph type="sldNum" sz="quarter" idx="12"/>
          </p:nvPr>
        </p:nvSpPr>
        <p:spPr/>
        <p:txBody>
          <a:bodyPr/>
          <a:lstStyle/>
          <a:p>
            <a:pPr rtl="0"/>
            <a:fld id="{2DFBB78A-01B4-41F2-96B0-677A4A282832}" type="slidenum">
              <a:rPr lang="de-DE" noProof="0" smtClean="0"/>
              <a:t>2</a:t>
            </a:fld>
            <a:endParaRPr lang="de-DE" noProof="0" dirty="0"/>
          </a:p>
        </p:txBody>
      </p:sp>
      <p:pic>
        <p:nvPicPr>
          <p:cNvPr id="7" name="Grafik 6">
            <a:extLst>
              <a:ext uri="{FF2B5EF4-FFF2-40B4-BE49-F238E27FC236}">
                <a16:creationId xmlns:a16="http://schemas.microsoft.com/office/drawing/2014/main" id="{C9D72625-F1A0-46BA-A213-8A898CA3D4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7032" y="9264137"/>
            <a:ext cx="1629988" cy="456114"/>
          </a:xfrm>
          <a:prstGeom prst="rect">
            <a:avLst/>
          </a:prstGeom>
        </p:spPr>
      </p:pic>
      <p:sp>
        <p:nvSpPr>
          <p:cNvPr id="9" name="Inhaltsplatzhalter 8">
            <a:extLst>
              <a:ext uri="{FF2B5EF4-FFF2-40B4-BE49-F238E27FC236}">
                <a16:creationId xmlns:a16="http://schemas.microsoft.com/office/drawing/2014/main" id="{B012E955-8735-493D-AF16-FD90D1BF4215}"/>
              </a:ext>
            </a:extLst>
          </p:cNvPr>
          <p:cNvSpPr>
            <a:spLocks noGrp="1"/>
          </p:cNvSpPr>
          <p:nvPr>
            <p:ph idx="1"/>
          </p:nvPr>
        </p:nvSpPr>
        <p:spPr/>
        <p:txBody>
          <a:bodyPr>
            <a:normAutofit/>
          </a:bodyPr>
          <a:lstStyle/>
          <a:p>
            <a:pPr marL="0" indent="0">
              <a:buNone/>
            </a:pPr>
            <a:r>
              <a:rPr lang="de-AT" sz="2400" dirty="0">
                <a:solidFill>
                  <a:srgbClr val="D40018"/>
                </a:solidFill>
              </a:rPr>
              <a:t>WERBEMITTEL</a:t>
            </a:r>
          </a:p>
          <a:p>
            <a:pPr marL="0" indent="0">
              <a:buNone/>
            </a:pPr>
            <a:r>
              <a:rPr lang="de-AT" sz="1200" dirty="0"/>
              <a:t>Werbung hat oft einen schlechten Ruf oder einen komischen Beigeschmack. Man mag ja niemanden auf die Nerven gehen oder gar zu irgendwelchen merkwürdigen </a:t>
            </a:r>
            <a:r>
              <a:rPr lang="de-AT" sz="1200" dirty="0" err="1"/>
              <a:t>Martketing</a:t>
            </a:r>
            <a:r>
              <a:rPr lang="de-AT" sz="1200" dirty="0"/>
              <a:t>-Praktiken greifen.</a:t>
            </a:r>
          </a:p>
          <a:p>
            <a:pPr marL="0" indent="0">
              <a:buNone/>
            </a:pPr>
            <a:r>
              <a:rPr lang="de-AT" sz="1200" dirty="0"/>
              <a:t>Aber was bringt das tollste Trainingsangebot, das du machen kannst, wenn niemand was davon weiß? Wie kannst du mit all deinem Wissen und deiner Erfahrung jemandem helfen, wenn keiner weiß, dass es dich und dein Wissen überhaupt gibt?</a:t>
            </a:r>
            <a:br>
              <a:rPr lang="de-AT" sz="1200" dirty="0"/>
            </a:br>
            <a:r>
              <a:rPr lang="de-AT" sz="1200" dirty="0"/>
              <a:t>Sieh also Marketing und Werbung als die Hilfe, die es deinen KlientInnen überhaupt erst ermöglicht, zu dir zu finden und genau die Unterstützung zu finden, die sie brauchen. </a:t>
            </a:r>
          </a:p>
          <a:p>
            <a:pPr marL="0" indent="0">
              <a:buNone/>
            </a:pPr>
            <a:r>
              <a:rPr lang="de-AT" sz="1200" dirty="0"/>
              <a:t>Wie du deine Werbung gestaltest und welche Werbemittel du zum Einsatz bringst, liegt ja sowieso völlig an dir. Ein wenig muss man außerdem experimentieren, bis man rausgefunden hat, welche Werbemittel in deiner Gegend und in deinem Arbeitsgebiet am besten funktionieren.  Sind es ganz althergebracht Flyer und Aushänge, sind es ganz zeitgemäß </a:t>
            </a:r>
            <a:r>
              <a:rPr lang="de-AT" sz="1200" dirty="0" err="1"/>
              <a:t>Social</a:t>
            </a:r>
            <a:r>
              <a:rPr lang="de-AT" sz="1200" dirty="0"/>
              <a:t> Media? Und welche anderen Möglichkeiten stehen dir zur Verfügung?</a:t>
            </a:r>
          </a:p>
          <a:p>
            <a:pPr marL="0" indent="0">
              <a:buNone/>
            </a:pPr>
            <a:r>
              <a:rPr lang="de-AT" sz="1200" dirty="0"/>
              <a:t>Egal, was du ausprobierst und wofür du dich entscheidest: das Wichtigste ist es, dass du deine „idealen Klienten“ damit ansprichst und dass du dich mit allem, was du produzierst oder publizierst an deine „Marke“ hältst, damit das Ganze so viel wie möglich bringt. </a:t>
            </a:r>
          </a:p>
          <a:p>
            <a:pPr marL="0" indent="0">
              <a:buNone/>
            </a:pPr>
            <a:r>
              <a:rPr lang="de-AT" sz="1200" dirty="0"/>
              <a:t>Nicht zu vergessen das beste Werbemittel von allen: begeisterte KlientInnen!</a:t>
            </a:r>
          </a:p>
        </p:txBody>
      </p:sp>
      <p:pic>
        <p:nvPicPr>
          <p:cNvPr id="5" name="Grafik 4">
            <a:extLst>
              <a:ext uri="{FF2B5EF4-FFF2-40B4-BE49-F238E27FC236}">
                <a16:creationId xmlns:a16="http://schemas.microsoft.com/office/drawing/2014/main" id="{86B09E92-BD0D-47F2-9DCE-2A330804D09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3868" r="22893"/>
          <a:stretch/>
        </p:blipFill>
        <p:spPr>
          <a:xfrm>
            <a:off x="233845" y="2864768"/>
            <a:ext cx="2043028" cy="2617136"/>
          </a:xfrm>
          <a:prstGeom prst="rect">
            <a:avLst/>
          </a:prstGeom>
        </p:spPr>
      </p:pic>
    </p:spTree>
    <p:extLst>
      <p:ext uri="{BB962C8B-B14F-4D97-AF65-F5344CB8AC3E}">
        <p14:creationId xmlns:p14="http://schemas.microsoft.com/office/powerpoint/2010/main" val="69681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WELCHE WERBEMITTEL?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Es gibt ganz unterschiedliche Werbemittel, die zum Einsatz kommen können. Sie unterscheiden sich im Wesentlichen danach, </a:t>
            </a:r>
            <a:br>
              <a:rPr lang="de-AT" sz="1400" dirty="0"/>
            </a:br>
            <a:r>
              <a:rPr lang="de-AT" sz="1400" dirty="0"/>
              <a:t>- welche Zielgruppe damit erreicht werden kann</a:t>
            </a:r>
            <a:br>
              <a:rPr lang="de-AT" sz="1400" dirty="0"/>
            </a:br>
            <a:r>
              <a:rPr lang="de-AT" sz="1400" dirty="0"/>
              <a:t>- welche Reichweite sie erzielen können</a:t>
            </a:r>
            <a:br>
              <a:rPr lang="de-AT" sz="1400" dirty="0"/>
            </a:br>
            <a:r>
              <a:rPr lang="de-AT" sz="1400" dirty="0"/>
              <a:t>- wieviel Budget sie erfordern. </a:t>
            </a:r>
            <a:br>
              <a:rPr lang="de-AT" sz="1400" dirty="0"/>
            </a:br>
            <a:r>
              <a:rPr lang="de-AT" sz="1400" dirty="0"/>
              <a:t>Natürlich kann man bezahlte Fernsehanzeigen, Werbeeinschaltungen in Magazinen oder Durchsagen im Radio für eine große Reichweite planen – doch das übersteigt üblicherweise das Budget </a:t>
            </a:r>
            <a:r>
              <a:rPr lang="de-AT" sz="1400" dirty="0">
                <a:sym typeface="Wingdings" panose="05000000000000000000" pitchFamily="2" charset="2"/>
              </a:rPr>
              <a:t>. </a:t>
            </a:r>
          </a:p>
          <a:p>
            <a:pPr marL="0" indent="0">
              <a:buNone/>
            </a:pPr>
            <a:r>
              <a:rPr lang="de-AT" sz="1400" dirty="0"/>
              <a:t>Hier sind die üblichen Werbemittel:</a:t>
            </a:r>
            <a:br>
              <a:rPr lang="de-AT" sz="1400" dirty="0"/>
            </a:br>
            <a:r>
              <a:rPr lang="de-AT" sz="1400" dirty="0"/>
              <a:t>(</a:t>
            </a:r>
            <a:r>
              <a:rPr lang="de-AT" sz="1400" dirty="0" err="1"/>
              <a:t>markier</a:t>
            </a:r>
            <a:r>
              <a:rPr lang="de-AT" sz="1400" dirty="0"/>
              <a:t> bitte gleich, welche du schon ausprobiert hast und welche du als nächstes versuchen möchtest:</a:t>
            </a:r>
          </a:p>
          <a:p>
            <a:pPr marL="0" indent="0">
              <a:buNone/>
            </a:pPr>
            <a:endParaRPr lang="de-AT" sz="1400" dirty="0"/>
          </a:p>
          <a:p>
            <a:pPr marL="0" indent="0">
              <a:buNone/>
            </a:pPr>
            <a:br>
              <a:rPr lang="de-AT" sz="1200" dirty="0"/>
            </a:br>
            <a:endParaRPr lang="de-AT" sz="1200"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3</a:t>
            </a:fld>
            <a:endParaRPr lang="de-DE" noProof="0" dirty="0"/>
          </a:p>
        </p:txBody>
      </p:sp>
      <p:graphicFrame>
        <p:nvGraphicFramePr>
          <p:cNvPr id="2" name="Tabelle 1">
            <a:extLst>
              <a:ext uri="{FF2B5EF4-FFF2-40B4-BE49-F238E27FC236}">
                <a16:creationId xmlns:a16="http://schemas.microsoft.com/office/drawing/2014/main" id="{E92B796C-6E62-4AA8-82FD-E576468AFBA2}"/>
              </a:ext>
            </a:extLst>
          </p:cNvPr>
          <p:cNvGraphicFramePr>
            <a:graphicFrameLocks noGrp="1"/>
          </p:cNvGraphicFramePr>
          <p:nvPr>
            <p:extLst>
              <p:ext uri="{D42A27DB-BD31-4B8C-83A1-F6EECF244321}">
                <p14:modId xmlns:p14="http://schemas.microsoft.com/office/powerpoint/2010/main" val="4098794631"/>
              </p:ext>
            </p:extLst>
          </p:nvPr>
        </p:nvGraphicFramePr>
        <p:xfrm>
          <a:off x="770020" y="4950804"/>
          <a:ext cx="5323276" cy="4310936"/>
        </p:xfrm>
        <a:graphic>
          <a:graphicData uri="http://schemas.openxmlformats.org/drawingml/2006/table">
            <a:tbl>
              <a:tblPr firstRow="1" bandRow="1">
                <a:tableStyleId>{5DA37D80-6434-44D0-A028-1B22A696006F}</a:tableStyleId>
              </a:tblPr>
              <a:tblGrid>
                <a:gridCol w="1434844">
                  <a:extLst>
                    <a:ext uri="{9D8B030D-6E8A-4147-A177-3AD203B41FA5}">
                      <a16:colId xmlns:a16="http://schemas.microsoft.com/office/drawing/2014/main" val="247304759"/>
                    </a:ext>
                  </a:extLst>
                </a:gridCol>
                <a:gridCol w="1226794">
                  <a:extLst>
                    <a:ext uri="{9D8B030D-6E8A-4147-A177-3AD203B41FA5}">
                      <a16:colId xmlns:a16="http://schemas.microsoft.com/office/drawing/2014/main" val="2272134922"/>
                    </a:ext>
                  </a:extLst>
                </a:gridCol>
                <a:gridCol w="1330819">
                  <a:extLst>
                    <a:ext uri="{9D8B030D-6E8A-4147-A177-3AD203B41FA5}">
                      <a16:colId xmlns:a16="http://schemas.microsoft.com/office/drawing/2014/main" val="2611536841"/>
                    </a:ext>
                  </a:extLst>
                </a:gridCol>
                <a:gridCol w="1330819">
                  <a:extLst>
                    <a:ext uri="{9D8B030D-6E8A-4147-A177-3AD203B41FA5}">
                      <a16:colId xmlns:a16="http://schemas.microsoft.com/office/drawing/2014/main" val="3410092311"/>
                    </a:ext>
                  </a:extLst>
                </a:gridCol>
              </a:tblGrid>
              <a:tr h="622956">
                <a:tc>
                  <a:txBody>
                    <a:bodyPr/>
                    <a:lstStyle/>
                    <a:p>
                      <a:endParaRPr lang="de-AT" sz="1200" dirty="0"/>
                    </a:p>
                    <a:p>
                      <a:r>
                        <a:rPr lang="de-AT" sz="1200" dirty="0"/>
                        <a:t>Werbemittel</a:t>
                      </a:r>
                    </a:p>
                  </a:txBody>
                  <a:tcPr/>
                </a:tc>
                <a:tc>
                  <a:txBody>
                    <a:bodyPr/>
                    <a:lstStyle/>
                    <a:p>
                      <a:br>
                        <a:rPr lang="de-AT" sz="1200" dirty="0"/>
                      </a:br>
                      <a:r>
                        <a:rPr lang="de-AT" sz="1200" dirty="0"/>
                        <a:t>probiert + erfolgreich</a:t>
                      </a:r>
                    </a:p>
                  </a:txBody>
                  <a:tcPr/>
                </a:tc>
                <a:tc>
                  <a:txBody>
                    <a:bodyPr/>
                    <a:lstStyle/>
                    <a:p>
                      <a:r>
                        <a:rPr lang="de-AT" sz="1200" dirty="0"/>
                        <a:t>probiert + wenig erfolgreich</a:t>
                      </a:r>
                    </a:p>
                  </a:txBody>
                  <a:tcPr/>
                </a:tc>
                <a:tc>
                  <a:txBody>
                    <a:bodyPr/>
                    <a:lstStyle/>
                    <a:p>
                      <a:endParaRPr lang="de-AT" sz="1200" dirty="0"/>
                    </a:p>
                    <a:p>
                      <a:r>
                        <a:rPr lang="de-AT" sz="1200" dirty="0"/>
                        <a:t>ausprobieren</a:t>
                      </a:r>
                    </a:p>
                  </a:txBody>
                  <a:tcPr/>
                </a:tc>
                <a:extLst>
                  <a:ext uri="{0D108BD9-81ED-4DB2-BD59-A6C34878D82A}">
                    <a16:rowId xmlns:a16="http://schemas.microsoft.com/office/drawing/2014/main" val="2957293569"/>
                  </a:ext>
                </a:extLst>
              </a:tr>
              <a:tr h="403236">
                <a:tc>
                  <a:txBody>
                    <a:bodyPr/>
                    <a:lstStyle/>
                    <a:p>
                      <a:r>
                        <a:rPr lang="de-AT" sz="1200" dirty="0"/>
                        <a:t>Flyer</a:t>
                      </a:r>
                    </a:p>
                  </a:txBody>
                  <a:tcPr/>
                </a:tc>
                <a:tc>
                  <a:txBody>
                    <a:bodyPr/>
                    <a:lstStyle/>
                    <a:p>
                      <a:endParaRPr lang="de-AT" sz="1200" dirty="0"/>
                    </a:p>
                  </a:txBody>
                  <a:tcPr/>
                </a:tc>
                <a:tc>
                  <a:txBody>
                    <a:bodyPr/>
                    <a:lstStyle/>
                    <a:p>
                      <a:endParaRPr lang="de-AT" sz="1200"/>
                    </a:p>
                  </a:txBody>
                  <a:tcPr/>
                </a:tc>
                <a:tc>
                  <a:txBody>
                    <a:bodyPr/>
                    <a:lstStyle/>
                    <a:p>
                      <a:endParaRPr lang="de-AT" sz="1200"/>
                    </a:p>
                  </a:txBody>
                  <a:tcPr/>
                </a:tc>
                <a:extLst>
                  <a:ext uri="{0D108BD9-81ED-4DB2-BD59-A6C34878D82A}">
                    <a16:rowId xmlns:a16="http://schemas.microsoft.com/office/drawing/2014/main" val="2879693552"/>
                  </a:ext>
                </a:extLst>
              </a:tr>
              <a:tr h="403236">
                <a:tc>
                  <a:txBody>
                    <a:bodyPr/>
                    <a:lstStyle/>
                    <a:p>
                      <a:r>
                        <a:rPr lang="de-AT" sz="1200" dirty="0"/>
                        <a:t>Aushänge</a:t>
                      </a:r>
                    </a:p>
                  </a:txBody>
                  <a:tcPr/>
                </a:tc>
                <a:tc>
                  <a:txBody>
                    <a:bodyPr/>
                    <a:lstStyle/>
                    <a:p>
                      <a:endParaRPr lang="de-AT" sz="1200"/>
                    </a:p>
                  </a:txBody>
                  <a:tcPr/>
                </a:tc>
                <a:tc>
                  <a:txBody>
                    <a:bodyPr/>
                    <a:lstStyle/>
                    <a:p>
                      <a:endParaRPr lang="de-AT" sz="1200"/>
                    </a:p>
                  </a:txBody>
                  <a:tcPr/>
                </a:tc>
                <a:tc>
                  <a:txBody>
                    <a:bodyPr/>
                    <a:lstStyle/>
                    <a:p>
                      <a:endParaRPr lang="de-AT" sz="1200"/>
                    </a:p>
                  </a:txBody>
                  <a:tcPr/>
                </a:tc>
                <a:extLst>
                  <a:ext uri="{0D108BD9-81ED-4DB2-BD59-A6C34878D82A}">
                    <a16:rowId xmlns:a16="http://schemas.microsoft.com/office/drawing/2014/main" val="129906482"/>
                  </a:ext>
                </a:extLst>
              </a:tr>
              <a:tr h="403236">
                <a:tc>
                  <a:txBody>
                    <a:bodyPr/>
                    <a:lstStyle/>
                    <a:p>
                      <a:r>
                        <a:rPr lang="de-AT" sz="1200" dirty="0"/>
                        <a:t>Plakate</a:t>
                      </a:r>
                    </a:p>
                  </a:txBody>
                  <a:tcPr/>
                </a:tc>
                <a:tc>
                  <a:txBody>
                    <a:bodyPr/>
                    <a:lstStyle/>
                    <a:p>
                      <a:endParaRPr lang="de-AT" sz="1200"/>
                    </a:p>
                  </a:txBody>
                  <a:tcPr/>
                </a:tc>
                <a:tc>
                  <a:txBody>
                    <a:bodyPr/>
                    <a:lstStyle/>
                    <a:p>
                      <a:endParaRPr lang="de-AT" sz="1200"/>
                    </a:p>
                  </a:txBody>
                  <a:tcPr/>
                </a:tc>
                <a:tc>
                  <a:txBody>
                    <a:bodyPr/>
                    <a:lstStyle/>
                    <a:p>
                      <a:endParaRPr lang="de-AT" sz="1200"/>
                    </a:p>
                  </a:txBody>
                  <a:tcPr/>
                </a:tc>
                <a:extLst>
                  <a:ext uri="{0D108BD9-81ED-4DB2-BD59-A6C34878D82A}">
                    <a16:rowId xmlns:a16="http://schemas.microsoft.com/office/drawing/2014/main" val="246334960"/>
                  </a:ext>
                </a:extLst>
              </a:tr>
              <a:tr h="444968">
                <a:tc>
                  <a:txBody>
                    <a:bodyPr/>
                    <a:lstStyle/>
                    <a:p>
                      <a:r>
                        <a:rPr lang="de-AT" sz="1200" dirty="0"/>
                        <a:t>Zeitungsberichte</a:t>
                      </a:r>
                    </a:p>
                  </a:txBody>
                  <a:tcPr/>
                </a:tc>
                <a:tc>
                  <a:txBody>
                    <a:bodyPr/>
                    <a:lstStyle/>
                    <a:p>
                      <a:endParaRPr lang="de-AT" sz="1200"/>
                    </a:p>
                  </a:txBody>
                  <a:tcPr/>
                </a:tc>
                <a:tc>
                  <a:txBody>
                    <a:bodyPr/>
                    <a:lstStyle/>
                    <a:p>
                      <a:endParaRPr lang="de-AT" sz="1200"/>
                    </a:p>
                  </a:txBody>
                  <a:tcPr/>
                </a:tc>
                <a:tc>
                  <a:txBody>
                    <a:bodyPr/>
                    <a:lstStyle/>
                    <a:p>
                      <a:endParaRPr lang="de-AT" sz="1200"/>
                    </a:p>
                  </a:txBody>
                  <a:tcPr/>
                </a:tc>
                <a:extLst>
                  <a:ext uri="{0D108BD9-81ED-4DB2-BD59-A6C34878D82A}">
                    <a16:rowId xmlns:a16="http://schemas.microsoft.com/office/drawing/2014/main" val="2644300802"/>
                  </a:ext>
                </a:extLst>
              </a:tr>
              <a:tr h="403236">
                <a:tc>
                  <a:txBody>
                    <a:bodyPr/>
                    <a:lstStyle/>
                    <a:p>
                      <a:r>
                        <a:rPr lang="de-AT" sz="1200" dirty="0"/>
                        <a:t>Privatradios</a:t>
                      </a:r>
                    </a:p>
                  </a:txBody>
                  <a:tcPr/>
                </a:tc>
                <a:tc>
                  <a:txBody>
                    <a:bodyPr/>
                    <a:lstStyle/>
                    <a:p>
                      <a:endParaRPr lang="de-AT" sz="1200"/>
                    </a:p>
                  </a:txBody>
                  <a:tcPr/>
                </a:tc>
                <a:tc>
                  <a:txBody>
                    <a:bodyPr/>
                    <a:lstStyle/>
                    <a:p>
                      <a:endParaRPr lang="de-AT" sz="1200"/>
                    </a:p>
                  </a:txBody>
                  <a:tcPr/>
                </a:tc>
                <a:tc>
                  <a:txBody>
                    <a:bodyPr/>
                    <a:lstStyle/>
                    <a:p>
                      <a:endParaRPr lang="de-AT" sz="1200"/>
                    </a:p>
                  </a:txBody>
                  <a:tcPr/>
                </a:tc>
                <a:extLst>
                  <a:ext uri="{0D108BD9-81ED-4DB2-BD59-A6C34878D82A}">
                    <a16:rowId xmlns:a16="http://schemas.microsoft.com/office/drawing/2014/main" val="3006904513"/>
                  </a:ext>
                </a:extLst>
              </a:tr>
              <a:tr h="403236">
                <a:tc>
                  <a:txBody>
                    <a:bodyPr/>
                    <a:lstStyle/>
                    <a:p>
                      <a:r>
                        <a:rPr lang="de-AT" sz="1200" dirty="0"/>
                        <a:t>Facebook</a:t>
                      </a:r>
                    </a:p>
                  </a:txBody>
                  <a:tcPr/>
                </a:tc>
                <a:tc>
                  <a:txBody>
                    <a:bodyPr/>
                    <a:lstStyle/>
                    <a:p>
                      <a:endParaRPr lang="de-AT" sz="1200"/>
                    </a:p>
                  </a:txBody>
                  <a:tcPr/>
                </a:tc>
                <a:tc>
                  <a:txBody>
                    <a:bodyPr/>
                    <a:lstStyle/>
                    <a:p>
                      <a:endParaRPr lang="de-AT" sz="1200"/>
                    </a:p>
                  </a:txBody>
                  <a:tcPr/>
                </a:tc>
                <a:tc>
                  <a:txBody>
                    <a:bodyPr/>
                    <a:lstStyle/>
                    <a:p>
                      <a:endParaRPr lang="de-AT" sz="1200"/>
                    </a:p>
                  </a:txBody>
                  <a:tcPr/>
                </a:tc>
                <a:extLst>
                  <a:ext uri="{0D108BD9-81ED-4DB2-BD59-A6C34878D82A}">
                    <a16:rowId xmlns:a16="http://schemas.microsoft.com/office/drawing/2014/main" val="209304024"/>
                  </a:ext>
                </a:extLst>
              </a:tr>
              <a:tr h="403236">
                <a:tc>
                  <a:txBody>
                    <a:bodyPr/>
                    <a:lstStyle/>
                    <a:p>
                      <a:r>
                        <a:rPr lang="de-AT" sz="1200" dirty="0"/>
                        <a:t>Instagram</a:t>
                      </a:r>
                    </a:p>
                  </a:txBody>
                  <a:tcPr/>
                </a:tc>
                <a:tc>
                  <a:txBody>
                    <a:bodyPr/>
                    <a:lstStyle/>
                    <a:p>
                      <a:endParaRPr lang="de-AT" sz="1200" dirty="0"/>
                    </a:p>
                  </a:txBody>
                  <a:tcPr/>
                </a:tc>
                <a:tc>
                  <a:txBody>
                    <a:bodyPr/>
                    <a:lstStyle/>
                    <a:p>
                      <a:endParaRPr lang="de-AT" sz="1200"/>
                    </a:p>
                  </a:txBody>
                  <a:tcPr/>
                </a:tc>
                <a:tc>
                  <a:txBody>
                    <a:bodyPr/>
                    <a:lstStyle/>
                    <a:p>
                      <a:endParaRPr lang="de-AT" sz="1200" dirty="0"/>
                    </a:p>
                  </a:txBody>
                  <a:tcPr/>
                </a:tc>
                <a:extLst>
                  <a:ext uri="{0D108BD9-81ED-4DB2-BD59-A6C34878D82A}">
                    <a16:rowId xmlns:a16="http://schemas.microsoft.com/office/drawing/2014/main" val="749113470"/>
                  </a:ext>
                </a:extLst>
              </a:tr>
              <a:tr h="403236">
                <a:tc>
                  <a:txBody>
                    <a:bodyPr/>
                    <a:lstStyle/>
                    <a:p>
                      <a:r>
                        <a:rPr lang="de-AT" sz="1200" dirty="0" err="1"/>
                        <a:t>Youtube</a:t>
                      </a:r>
                      <a:endParaRPr lang="de-AT" sz="1200" dirty="0"/>
                    </a:p>
                  </a:txBody>
                  <a:tcPr/>
                </a:tc>
                <a:tc>
                  <a:txBody>
                    <a:bodyPr/>
                    <a:lstStyle/>
                    <a:p>
                      <a:endParaRPr lang="de-AT" sz="1200" dirty="0"/>
                    </a:p>
                  </a:txBody>
                  <a:tcPr/>
                </a:tc>
                <a:tc>
                  <a:txBody>
                    <a:bodyPr/>
                    <a:lstStyle/>
                    <a:p>
                      <a:endParaRPr lang="de-AT" sz="1200"/>
                    </a:p>
                  </a:txBody>
                  <a:tcPr/>
                </a:tc>
                <a:tc>
                  <a:txBody>
                    <a:bodyPr/>
                    <a:lstStyle/>
                    <a:p>
                      <a:endParaRPr lang="de-AT" sz="1200" dirty="0"/>
                    </a:p>
                  </a:txBody>
                  <a:tcPr/>
                </a:tc>
                <a:extLst>
                  <a:ext uri="{0D108BD9-81ED-4DB2-BD59-A6C34878D82A}">
                    <a16:rowId xmlns:a16="http://schemas.microsoft.com/office/drawing/2014/main" val="3191244284"/>
                  </a:ext>
                </a:extLst>
              </a:tr>
              <a:tr h="403236">
                <a:tc>
                  <a:txBody>
                    <a:bodyPr/>
                    <a:lstStyle/>
                    <a:p>
                      <a:r>
                        <a:rPr lang="de-AT" sz="1200" dirty="0"/>
                        <a:t>andere</a:t>
                      </a:r>
                    </a:p>
                  </a:txBody>
                  <a:tcPr/>
                </a:tc>
                <a:tc>
                  <a:txBody>
                    <a:bodyPr/>
                    <a:lstStyle/>
                    <a:p>
                      <a:endParaRPr lang="de-AT" sz="1200" dirty="0"/>
                    </a:p>
                  </a:txBody>
                  <a:tcPr/>
                </a:tc>
                <a:tc>
                  <a:txBody>
                    <a:bodyPr/>
                    <a:lstStyle/>
                    <a:p>
                      <a:endParaRPr lang="de-AT" sz="1200"/>
                    </a:p>
                  </a:txBody>
                  <a:tcPr/>
                </a:tc>
                <a:tc>
                  <a:txBody>
                    <a:bodyPr/>
                    <a:lstStyle/>
                    <a:p>
                      <a:endParaRPr lang="de-AT" sz="1200" dirty="0"/>
                    </a:p>
                  </a:txBody>
                  <a:tcPr/>
                </a:tc>
                <a:extLst>
                  <a:ext uri="{0D108BD9-81ED-4DB2-BD59-A6C34878D82A}">
                    <a16:rowId xmlns:a16="http://schemas.microsoft.com/office/drawing/2014/main" val="1725704021"/>
                  </a:ext>
                </a:extLst>
              </a:tr>
            </a:tbl>
          </a:graphicData>
        </a:graphic>
      </p:graphicFrame>
    </p:spTree>
    <p:extLst>
      <p:ext uri="{BB962C8B-B14F-4D97-AF65-F5344CB8AC3E}">
        <p14:creationId xmlns:p14="http://schemas.microsoft.com/office/powerpoint/2010/main" val="2483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MEINE FAVORITEN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Wenn du selber auf der Suche nach dem passenden Hundetraining wärst, wo würdest DU nachschauen? Welchen Werbemitteln würdest du sonst noch vertrauen, wenn sie dir über den Weg laufen?</a:t>
            </a:r>
          </a:p>
          <a:p>
            <a:pPr marL="0" indent="0">
              <a:buNone/>
            </a:pPr>
            <a:r>
              <a:rPr lang="de-AT" sz="1400" dirty="0"/>
              <a:t>Fühl dich als nächstes in deine idealen KlientInnen ein und frag dich: wo würden die wohl nach dem richtigen Hundetraining suchen und welchen Werbemitteln würden sie noch vertrauen?</a:t>
            </a:r>
          </a:p>
          <a:p>
            <a:pPr marL="0" indent="0">
              <a:buNone/>
            </a:pPr>
            <a:r>
              <a:rPr lang="de-AT" sz="1400" dirty="0"/>
              <a:t>Wähle nun deine Favoriten unter den Werbemitteln aus </a:t>
            </a:r>
            <a:br>
              <a:rPr lang="de-AT" sz="1400" dirty="0"/>
            </a:br>
            <a:r>
              <a:rPr lang="de-AT" sz="1400" dirty="0"/>
              <a:t>(1 bis max. 3) und beantworte für jedes die folgende Fragen:</a:t>
            </a:r>
          </a:p>
          <a:p>
            <a:pPr marL="342900" indent="-342900">
              <a:buAutoNum type="arabicPeriod"/>
            </a:pPr>
            <a:r>
              <a:rPr lang="de-AT" sz="1400" b="1" dirty="0"/>
              <a:t>Grund, warum das mein Favorit ist.</a:t>
            </a:r>
            <a:br>
              <a:rPr lang="de-AT" sz="1400" b="1" dirty="0"/>
            </a:br>
            <a:endParaRPr lang="de-AT" sz="1400" b="1" dirty="0"/>
          </a:p>
          <a:p>
            <a:pPr marL="342900" indent="-342900">
              <a:buAutoNum type="arabicPeriod"/>
            </a:pPr>
            <a:r>
              <a:rPr lang="de-AT" sz="1400" b="1" dirty="0"/>
              <a:t>Welche Zielgruppe ich damit am besten erreichen kann (und deckt die sich mit meinen idealen KlientInnen)?</a:t>
            </a:r>
            <a:br>
              <a:rPr lang="de-AT" sz="1400" b="1" dirty="0"/>
            </a:br>
            <a:r>
              <a:rPr lang="de-AT" sz="1400" dirty="0"/>
              <a:t>(also Alter, Geschlecht, Geographie, Interessen der Zielgruppe)</a:t>
            </a:r>
            <a:br>
              <a:rPr lang="de-AT" sz="1400" dirty="0"/>
            </a:br>
            <a:br>
              <a:rPr lang="de-AT" sz="1400" dirty="0"/>
            </a:br>
            <a:endParaRPr lang="de-AT" sz="1400" dirty="0"/>
          </a:p>
          <a:p>
            <a:pPr marL="342900" indent="-342900">
              <a:buAutoNum type="arabicPeriod"/>
            </a:pPr>
            <a:r>
              <a:rPr lang="de-AT" sz="1400" b="1" dirty="0"/>
              <a:t>Für welche Botschaft(en) eignet sich das Werbemittel am besten?</a:t>
            </a:r>
            <a:br>
              <a:rPr lang="de-AT" sz="1400" dirty="0"/>
            </a:br>
            <a:r>
              <a:rPr lang="de-AT" sz="1400" dirty="0"/>
              <a:t>(neugierig machen, Kurs bewerben, Hintergrund vermitteln,….)</a:t>
            </a:r>
            <a:br>
              <a:rPr lang="de-AT" sz="1400" dirty="0"/>
            </a:br>
            <a:r>
              <a:rPr lang="de-AT" sz="1400" dirty="0"/>
              <a:t> </a:t>
            </a:r>
          </a:p>
          <a:p>
            <a:pPr marL="0" indent="0">
              <a:buNone/>
            </a:pPr>
            <a:endParaRPr lang="de-AT" sz="1400" dirty="0"/>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4</a:t>
            </a:fld>
            <a:endParaRPr lang="de-DE" noProof="0" dirty="0"/>
          </a:p>
        </p:txBody>
      </p:sp>
    </p:spTree>
    <p:extLst>
      <p:ext uri="{BB962C8B-B14F-4D97-AF65-F5344CB8AC3E}">
        <p14:creationId xmlns:p14="http://schemas.microsoft.com/office/powerpoint/2010/main" val="199207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FLYER &amp; CO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Flyer und Zettel für Aushänge sind schnell gemacht und immer noch sehr beliebt. Sie eignen sich dafür, dein Trainingsangebot in einer ganz bestimmten Region (dem Umkreis deiner Hundeschule z.B.) bekannt zu machen. Allerdings lässt sich deine Zielgruppe damit nicht sehr treffgenau ansprechen oder aber nur eine bestimmte Personengruppe (Menschen, die im Dorfladen einkaufen; Hundehalter, die grade zum Tierarzt müssen,….). Frag dich daher, was für dich (am ehesten) Sinn macht:</a:t>
            </a:r>
          </a:p>
          <a:p>
            <a:pPr marL="0" indent="0">
              <a:buNone/>
            </a:pPr>
            <a:r>
              <a:rPr lang="de-AT" sz="1400" b="1" dirty="0"/>
              <a:t>1. Wo könnte ich Flyer /Aushänge verteilen?</a:t>
            </a:r>
            <a:br>
              <a:rPr lang="de-AT" sz="1400" b="1" dirty="0"/>
            </a:br>
            <a:r>
              <a:rPr lang="de-AT" sz="1400" dirty="0"/>
              <a:t>(Schreib einfach mal alles auf, was dir einfällt)</a:t>
            </a:r>
            <a:br>
              <a:rPr lang="de-AT" sz="1400" dirty="0"/>
            </a:br>
            <a:br>
              <a:rPr lang="de-AT" sz="1400" dirty="0"/>
            </a:br>
            <a:br>
              <a:rPr lang="de-AT" sz="1400" dirty="0"/>
            </a:br>
            <a:br>
              <a:rPr lang="de-AT" sz="1400" dirty="0"/>
            </a:br>
            <a:br>
              <a:rPr lang="de-AT" sz="1400" dirty="0"/>
            </a:br>
            <a:endParaRPr lang="de-AT" sz="1400" dirty="0"/>
          </a:p>
          <a:p>
            <a:pPr marL="0" indent="0">
              <a:buNone/>
            </a:pPr>
            <a:r>
              <a:rPr lang="de-AT" sz="1400" b="1" dirty="0"/>
              <a:t>2. Welche Menschen frequentieren diese Orte?</a:t>
            </a:r>
            <a:br>
              <a:rPr lang="de-AT" sz="1400" dirty="0"/>
            </a:br>
            <a:br>
              <a:rPr lang="de-AT" sz="1400" dirty="0"/>
            </a:br>
            <a:br>
              <a:rPr lang="de-AT" sz="1400" dirty="0"/>
            </a:br>
            <a:br>
              <a:rPr lang="de-AT" sz="1400" dirty="0"/>
            </a:br>
            <a:endParaRPr lang="de-AT" sz="1400" dirty="0"/>
          </a:p>
          <a:p>
            <a:pPr marL="0" indent="0">
              <a:buNone/>
            </a:pPr>
            <a:r>
              <a:rPr lang="de-AT" sz="1400" b="1" dirty="0"/>
              <a:t>3. An welchen dieser Orte halten sich deine idealen KlientInnen auf?</a:t>
            </a:r>
          </a:p>
          <a:p>
            <a:pPr marL="0" indent="0">
              <a:buNone/>
            </a:pPr>
            <a:r>
              <a:rPr lang="de-AT" sz="1400" dirty="0"/>
              <a:t> </a:t>
            </a:r>
          </a:p>
          <a:p>
            <a:pPr marL="0" indent="0">
              <a:buNone/>
            </a:pPr>
            <a:endParaRPr lang="de-AT" sz="1400"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5</a:t>
            </a:fld>
            <a:endParaRPr lang="de-DE" noProof="0" dirty="0"/>
          </a:p>
        </p:txBody>
      </p:sp>
    </p:spTree>
    <p:extLst>
      <p:ext uri="{BB962C8B-B14F-4D97-AF65-F5344CB8AC3E}">
        <p14:creationId xmlns:p14="http://schemas.microsoft.com/office/powerpoint/2010/main" val="37705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3814"/>
            <a:ext cx="5715000" cy="1170525"/>
          </a:xfrm>
        </p:spPr>
        <p:txBody>
          <a:bodyPr>
            <a:normAutofit/>
          </a:bodyPr>
          <a:lstStyle/>
          <a:p>
            <a:r>
              <a:rPr lang="de-AT" sz="2400" dirty="0">
                <a:solidFill>
                  <a:srgbClr val="D40018"/>
                </a:solidFill>
              </a:rPr>
              <a:t>FLYER ENTWURF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88758"/>
            <a:ext cx="5715000" cy="7836569"/>
          </a:xfrm>
        </p:spPr>
        <p:txBody>
          <a:bodyPr>
            <a:normAutofit/>
          </a:bodyPr>
          <a:lstStyle/>
          <a:p>
            <a:pPr marL="0" indent="0">
              <a:buNone/>
            </a:pPr>
            <a:r>
              <a:rPr lang="de-AT" sz="1400" dirty="0"/>
              <a:t>Bei einem Flyer oder Aushang ist eines wichtig: es muss auf einen Blick erkennbar sein, worum es geht. Das Interesse der Menschen muss sofort – buchstäblich im Vorbeigehen – geweckt werden.  Also alles kurz, knapp, peppig, mit schönen Fotos und wenig Text. </a:t>
            </a:r>
            <a:br>
              <a:rPr lang="de-AT" sz="1400" dirty="0"/>
            </a:br>
            <a:r>
              <a:rPr lang="de-AT" sz="1400" dirty="0"/>
              <a:t>Ganz wichtig: Man muss sofort sehen, wie man in Kontakt treten kann! </a:t>
            </a:r>
          </a:p>
          <a:p>
            <a:pPr marL="0" indent="0">
              <a:buNone/>
            </a:pPr>
            <a:r>
              <a:rPr lang="de-AT" sz="1400" b="1" dirty="0"/>
              <a:t>Entwirf einen Flyer für eines deiner Trainingsangebote</a:t>
            </a:r>
            <a:r>
              <a:rPr lang="de-AT" sz="1400" dirty="0"/>
              <a:t>.</a:t>
            </a:r>
            <a:br>
              <a:rPr lang="de-AT" sz="1400" dirty="0"/>
            </a:br>
            <a:r>
              <a:rPr lang="de-AT" sz="1400" dirty="0"/>
              <a:t>(Überleg dir auch vorher, ob es ein Flyer oder ein Aushang werden soll und WO der zum Einsatz kommt).</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6</a:t>
            </a:fld>
            <a:endParaRPr lang="de-DE" noProof="0" dirty="0"/>
          </a:p>
        </p:txBody>
      </p:sp>
    </p:spTree>
    <p:extLst>
      <p:ext uri="{BB962C8B-B14F-4D97-AF65-F5344CB8AC3E}">
        <p14:creationId xmlns:p14="http://schemas.microsoft.com/office/powerpoint/2010/main" val="379224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MEDIENARBEIT</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Gelegentlich kann die Berichterstattung über deine Arbeit oder eine deiner Veranstaltungen in lokalen Medien (Print oder evtl. Privatradios) eine gute Chance bieten, dich und deine Arbeit bekannter zu machen. </a:t>
            </a:r>
          </a:p>
          <a:p>
            <a:pPr marL="0" indent="0">
              <a:buNone/>
            </a:pPr>
            <a:r>
              <a:rPr lang="de-AT" sz="1400" dirty="0"/>
              <a:t>In aller Regel muss man dazu selber an die Medien herantreten und ihnen möglichst gut aufbereitete Information zur Verfügung stellen. </a:t>
            </a:r>
          </a:p>
          <a:p>
            <a:pPr marL="0" indent="0">
              <a:buNone/>
            </a:pPr>
            <a:r>
              <a:rPr lang="de-AT" sz="1400" b="1" dirty="0"/>
              <a:t>Überlege /Recherchiere, welche Regionalmedien es in deiner Gegend gibt und liste sie hier auf</a:t>
            </a:r>
            <a:r>
              <a:rPr lang="de-AT" sz="1400" dirty="0"/>
              <a:t>:</a:t>
            </a:r>
          </a:p>
          <a:p>
            <a:pPr marL="0" indent="0">
              <a:buNone/>
            </a:pPr>
            <a:endParaRPr lang="de-AT" sz="1400" dirty="0"/>
          </a:p>
          <a:p>
            <a:pPr marL="0" indent="0">
              <a:buNone/>
            </a:pPr>
            <a:endParaRPr lang="de-AT" sz="1400" dirty="0"/>
          </a:p>
          <a:p>
            <a:pPr marL="0" indent="0">
              <a:buNone/>
            </a:pPr>
            <a:endParaRPr lang="de-AT" sz="1400" dirty="0"/>
          </a:p>
          <a:p>
            <a:pPr marL="0" indent="0">
              <a:buNone/>
            </a:pPr>
            <a:r>
              <a:rPr lang="de-AT" sz="1400" b="1" dirty="0"/>
              <a:t>Finde heraus, wer die Ansprechpersonen für einen möglichen Bericht über dich sein könnten </a:t>
            </a:r>
            <a:r>
              <a:rPr lang="de-AT" sz="1400" dirty="0"/>
              <a:t>(deine Infos einfach an die Redaktion zu schicken, bringt wenig, sie müssen an jemand konkreten gerichtet werden)</a:t>
            </a:r>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7</a:t>
            </a:fld>
            <a:endParaRPr lang="de-DE" noProof="0" dirty="0"/>
          </a:p>
        </p:txBody>
      </p:sp>
    </p:spTree>
    <p:extLst>
      <p:ext uri="{BB962C8B-B14F-4D97-AF65-F5344CB8AC3E}">
        <p14:creationId xmlns:p14="http://schemas.microsoft.com/office/powerpoint/2010/main" val="303552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61940"/>
            <a:ext cx="5715000" cy="1170525"/>
          </a:xfrm>
        </p:spPr>
        <p:txBody>
          <a:bodyPr>
            <a:normAutofit/>
          </a:bodyPr>
          <a:lstStyle/>
          <a:p>
            <a:r>
              <a:rPr lang="de-AT" sz="2400" dirty="0">
                <a:solidFill>
                  <a:srgbClr val="D40018"/>
                </a:solidFill>
              </a:rPr>
              <a:t>PRESSEMELDUNG</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p:spPr>
        <p:txBody>
          <a:bodyPr>
            <a:normAutofit/>
          </a:bodyPr>
          <a:lstStyle/>
          <a:p>
            <a:pPr marL="0" indent="0">
              <a:buNone/>
            </a:pPr>
            <a:r>
              <a:rPr lang="de-AT" sz="1400" dirty="0"/>
              <a:t>Je konkreter und besser aufbereitet deine Infos für die Medien sind, desto größer ist die Chance, dass sie auch verwertet werden! Oberste Devise dabei ist, es den </a:t>
            </a:r>
            <a:r>
              <a:rPr lang="de-AT" sz="1400" dirty="0" err="1"/>
              <a:t>MedienvertreterInnen</a:t>
            </a:r>
            <a:r>
              <a:rPr lang="de-AT" sz="1400" dirty="0"/>
              <a:t> dabei so einfach wie möglich zu machen (weil sie weder Zeit noch </a:t>
            </a:r>
            <a:r>
              <a:rPr lang="de-AT" sz="1400" dirty="0" err="1"/>
              <a:t>Resourcen</a:t>
            </a:r>
            <a:r>
              <a:rPr lang="de-AT" sz="1400" dirty="0"/>
              <a:t> haben). </a:t>
            </a:r>
          </a:p>
          <a:p>
            <a:pPr marL="0" indent="0">
              <a:buNone/>
            </a:pPr>
            <a:r>
              <a:rPr lang="de-AT" sz="1400" dirty="0"/>
              <a:t>Eine Pressemeldung muss beinhalten:</a:t>
            </a:r>
            <a:br>
              <a:rPr lang="de-AT" sz="1400" dirty="0"/>
            </a:br>
            <a:r>
              <a:rPr lang="de-AT" sz="1400" dirty="0"/>
              <a:t>- Titel (aussagekräftige Überschrift)</a:t>
            </a:r>
            <a:br>
              <a:rPr lang="de-AT" sz="1400" dirty="0"/>
            </a:br>
            <a:r>
              <a:rPr lang="de-AT" sz="1400" dirty="0"/>
              <a:t>- Untertitel (wesentliche Info ergänzen)</a:t>
            </a:r>
            <a:br>
              <a:rPr lang="de-AT" sz="1400" dirty="0"/>
            </a:br>
            <a:r>
              <a:rPr lang="de-AT" sz="1400" dirty="0"/>
              <a:t>- die wichtigsten 3 Fakten in wenigen Sätzen</a:t>
            </a:r>
            <a:br>
              <a:rPr lang="de-AT" sz="1400" dirty="0"/>
            </a:br>
            <a:r>
              <a:rPr lang="de-AT" sz="1400" dirty="0"/>
              <a:t>- 1-2 Zitate von dir</a:t>
            </a:r>
            <a:br>
              <a:rPr lang="de-AT" sz="1400" dirty="0"/>
            </a:br>
            <a:r>
              <a:rPr lang="de-AT" sz="1400" dirty="0"/>
              <a:t>- 1-2 wirklich gute Fotos (samt Rechten zum Abdruck)</a:t>
            </a:r>
            <a:br>
              <a:rPr lang="de-AT" sz="1400" dirty="0"/>
            </a:br>
            <a:r>
              <a:rPr lang="de-AT" sz="1400" dirty="0"/>
              <a:t>- Kontakt-Telefonnummer für Rückfragehinweise </a:t>
            </a:r>
            <a:br>
              <a:rPr lang="de-AT" sz="1400" dirty="0"/>
            </a:br>
            <a:r>
              <a:rPr lang="de-AT" sz="1400" dirty="0"/>
              <a:t>Die Pressemeldung wird so geschrieben, dass alle wichtigen Infos schon im ersten Absatz enthalten sind, der Rest ist zusätzlich gut, aber nicht lebensnotwendig, falls gestrichen wird.</a:t>
            </a:r>
          </a:p>
          <a:p>
            <a:pPr marL="0" indent="0">
              <a:buNone/>
            </a:pPr>
            <a:r>
              <a:rPr lang="de-AT" sz="1400" b="1" dirty="0"/>
              <a:t>Schreib deinen eigenen Pressetext für eines deiner Trainingsangebote oder eine Veranstaltung:</a:t>
            </a:r>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a:p>
            <a:pPr marL="0" indent="0">
              <a:buNone/>
            </a:pPr>
            <a:endParaRPr lang="de-AT" sz="14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8</a:t>
            </a:fld>
            <a:endParaRPr lang="de-DE" noProof="0" dirty="0"/>
          </a:p>
        </p:txBody>
      </p:sp>
    </p:spTree>
    <p:extLst>
      <p:ext uri="{BB962C8B-B14F-4D97-AF65-F5344CB8AC3E}">
        <p14:creationId xmlns:p14="http://schemas.microsoft.com/office/powerpoint/2010/main" val="20225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266D661-03F1-4E44-908D-49FD26F2D8F8}"/>
              </a:ext>
            </a:extLst>
          </p:cNvPr>
          <p:cNvSpPr>
            <a:spLocks noGrp="1"/>
          </p:cNvSpPr>
          <p:nvPr>
            <p:ph type="title"/>
          </p:nvPr>
        </p:nvSpPr>
        <p:spPr>
          <a:xfrm>
            <a:off x="628650" y="110067"/>
            <a:ext cx="5715000" cy="1170525"/>
          </a:xfrm>
        </p:spPr>
        <p:txBody>
          <a:bodyPr>
            <a:normAutofit/>
          </a:bodyPr>
          <a:lstStyle/>
          <a:p>
            <a:r>
              <a:rPr lang="de-AT" sz="2400" dirty="0">
                <a:solidFill>
                  <a:srgbClr val="D40018"/>
                </a:solidFill>
              </a:rPr>
              <a:t>BEISPIEL PRESSETEXT </a:t>
            </a:r>
          </a:p>
        </p:txBody>
      </p:sp>
      <p:sp>
        <p:nvSpPr>
          <p:cNvPr id="7" name="Inhaltsplatzhalter 6">
            <a:extLst>
              <a:ext uri="{FF2B5EF4-FFF2-40B4-BE49-F238E27FC236}">
                <a16:creationId xmlns:a16="http://schemas.microsoft.com/office/drawing/2014/main" id="{1891ABDB-A7EA-4B9F-9443-5A3436B95F77}"/>
              </a:ext>
            </a:extLst>
          </p:cNvPr>
          <p:cNvSpPr>
            <a:spLocks noGrp="1"/>
          </p:cNvSpPr>
          <p:nvPr>
            <p:ph idx="1"/>
          </p:nvPr>
        </p:nvSpPr>
        <p:spPr>
          <a:xfrm>
            <a:off x="571500" y="1640632"/>
            <a:ext cx="5715000" cy="7836569"/>
          </a:xfrm>
          <a:noFill/>
        </p:spPr>
        <p:txBody>
          <a:bodyPr>
            <a:normAutofit fontScale="25000" lnSpcReduction="20000"/>
          </a:bodyPr>
          <a:lstStyle/>
          <a:p>
            <a:pPr marL="0" indent="0">
              <a:buNone/>
            </a:pPr>
            <a:r>
              <a:rPr lang="de-AT" i="1" dirty="0"/>
              <a:t>(Pressetext anlässlich der Eröffnungsveranstaltung des </a:t>
            </a:r>
            <a:r>
              <a:rPr lang="de-AT" i="1" dirty="0" err="1"/>
              <a:t>Rosaliahofs</a:t>
            </a:r>
            <a:r>
              <a:rPr lang="de-AT" i="1" dirty="0"/>
              <a:t>)</a:t>
            </a:r>
          </a:p>
          <a:p>
            <a:pPr marL="0" indent="0">
              <a:buNone/>
            </a:pPr>
            <a:r>
              <a:rPr lang="de-AT" b="1" dirty="0" err="1"/>
              <a:t>Titl</a:t>
            </a:r>
            <a:r>
              <a:rPr lang="de-AT" b="1" dirty="0"/>
              <a:t>:   Neues Mensch-Tier-Zentrum Rosalia-Hof eröffnet in </a:t>
            </a:r>
            <a:r>
              <a:rPr lang="de-AT" b="1" dirty="0" err="1"/>
              <a:t>Gföhl</a:t>
            </a:r>
            <a:br>
              <a:rPr lang="de-AT" b="1" dirty="0"/>
            </a:br>
            <a:r>
              <a:rPr lang="de-AT" b="1" dirty="0" err="1"/>
              <a:t>Uttl</a:t>
            </a:r>
            <a:r>
              <a:rPr lang="de-AT" b="1" dirty="0"/>
              <a:t>:  Schwerpunkte Tierverhalten verstehen und Pferdeschutz</a:t>
            </a:r>
            <a:endParaRPr lang="de-AT" dirty="0"/>
          </a:p>
          <a:p>
            <a:pPr marL="0" indent="0">
              <a:buNone/>
            </a:pPr>
            <a:r>
              <a:rPr lang="de-AT" dirty="0"/>
              <a:t>Mit dem Rosalia-Hof entsteht in </a:t>
            </a:r>
            <a:r>
              <a:rPr lang="de-AT" dirty="0" err="1"/>
              <a:t>Gföhl</a:t>
            </a:r>
            <a:r>
              <a:rPr lang="de-AT" dirty="0"/>
              <a:t> ein neues Mensch-Tier Zentrum, in dem Ausbildungen und Seminare für Menschen, Pferde und Hunde ebenso Platz finden wie der gelebte Pferdeschutz.  Die  bekannte Tiertrainerin (und ehemalige Politikerin) Brigid </a:t>
            </a:r>
            <a:r>
              <a:rPr lang="de-AT" dirty="0" err="1"/>
              <a:t>Weinzinger</a:t>
            </a:r>
            <a:r>
              <a:rPr lang="de-AT" dirty="0"/>
              <a:t> zu ihrem neuen Projekt: „Mir geht es darum, dass Menschen ihre Tiere wirklich verstehen. Das macht das Leben für beide Seiten um einiges einfacher! Egal, ob es Alltagsmacken sind  - wie Leineziehen beim Hund oder hektisches Verhalten beim Führen beim Pferd – oder wirkliche Verhaltensprobleme: es gibt immer eine Möglichkeit, was dagegen zu tun und entspannter miteinander umzugehen.“  </a:t>
            </a:r>
            <a:r>
              <a:rPr lang="de-AT" dirty="0" err="1"/>
              <a:t>Weinzinger</a:t>
            </a:r>
            <a:r>
              <a:rPr lang="de-AT" dirty="0"/>
              <a:t> hat sich spezialisiert auf die Verhaltenstherapie bei Tieren und bietet am Rosalia-Hof Kurse, Workshops und Seminare an, die Menschen bei der Ausbildung ihres Tieres und im richtigen Umgang mit ihm unterstützen.  (Detailinfos dazu auf </a:t>
            </a:r>
            <a:r>
              <a:rPr lang="de-AT" u="sng" dirty="0">
                <a:hlinkClick r:id="rId2"/>
              </a:rPr>
              <a:t>www.denktier.at/rosalia-hof</a:t>
            </a:r>
            <a:r>
              <a:rPr lang="de-AT" dirty="0"/>
              <a:t>). </a:t>
            </a:r>
          </a:p>
          <a:p>
            <a:pPr marL="0" indent="0">
              <a:buNone/>
            </a:pPr>
            <a:r>
              <a:rPr lang="de-AT" dirty="0"/>
              <a:t>Ein besonderes Herzensanliegen ist </a:t>
            </a:r>
            <a:r>
              <a:rPr lang="de-AT" dirty="0" err="1"/>
              <a:t>Weinzinger</a:t>
            </a:r>
            <a:r>
              <a:rPr lang="de-AT" dirty="0"/>
              <a:t> der Pferdeschutz. „Es gibt viele Pferde, die in Not geraten oder weg müssen – wenn nicht gar eingeschläfert werden – weil sie im Umgang schwierig sind oder nicht den geforderten Ansprüchen entsprechen. Diese Pferde haben genauso eine zweite Chance verdient wie jedes andere Tier, das in einem Tierheim auf ein neues Zuhause wartet.“ Tierheime für Pferde gibt es jedoch kaum und schon gar keine, die Rehab-Training oder Verhaltenstherapie für Pferde anbieten. </a:t>
            </a:r>
            <a:r>
              <a:rPr lang="de-AT" dirty="0" err="1"/>
              <a:t>Weinzinger</a:t>
            </a:r>
            <a:r>
              <a:rPr lang="de-AT" dirty="0"/>
              <a:t> – die schon in Eigenregie ein solches Pferd aufgenommen und wieder „hinbekommen“ hat – will mit dem Projekt „</a:t>
            </a:r>
            <a:r>
              <a:rPr lang="de-AT" dirty="0" err="1"/>
              <a:t>sternpferd</a:t>
            </a:r>
            <a:r>
              <a:rPr lang="de-AT" dirty="0"/>
              <a:t>“  (</a:t>
            </a:r>
            <a:r>
              <a:rPr lang="de-AT" u="sng" dirty="0">
                <a:hlinkClick r:id="rId3"/>
              </a:rPr>
              <a:t>www.sternpferd.at</a:t>
            </a:r>
            <a:r>
              <a:rPr lang="de-AT" dirty="0"/>
              <a:t>) ein Pferdeschutzprojekt ins Leben rufen, das genau das tut:  in Not geratene Pferde aufnehmen, zum stabilen Freizeitpferd ausbilden und ihnen ein neues Zuhause finden.  Prominente bisherige Unterstützer des ersten „</a:t>
            </a:r>
            <a:r>
              <a:rPr lang="de-AT" dirty="0" err="1"/>
              <a:t>sternpferds</a:t>
            </a:r>
            <a:r>
              <a:rPr lang="de-AT" dirty="0"/>
              <a:t>“, des Wallach Löwenherz“, wie Maggie </a:t>
            </a:r>
            <a:r>
              <a:rPr lang="de-AT" dirty="0" err="1"/>
              <a:t>Entenfellner</a:t>
            </a:r>
            <a:r>
              <a:rPr lang="de-AT" dirty="0"/>
              <a:t> oder Alexander van der Bellen übermittelten in </a:t>
            </a:r>
            <a:r>
              <a:rPr lang="de-AT" dirty="0" err="1"/>
              <a:t>Grußbotschafen</a:t>
            </a:r>
            <a:r>
              <a:rPr lang="de-AT" dirty="0"/>
              <a:t> die besten Wünsche für das Projekt.</a:t>
            </a:r>
          </a:p>
          <a:p>
            <a:pPr marL="0" indent="0">
              <a:buNone/>
            </a:pPr>
            <a:r>
              <a:rPr lang="de-AT" dirty="0"/>
              <a:t>Die Eröffnungsveranstaltung – nicht zufällig am Welttierschutztag, dem 4. 10., angesetzt – bietet einen praktischen Einblick in die Pferdearbeit am Rosalia-Hof. Bei der „Morgenarbeit“ können die Gäste Vorführungen der </a:t>
            </a:r>
            <a:r>
              <a:rPr lang="de-AT" dirty="0" err="1"/>
              <a:t>Tellington</a:t>
            </a:r>
            <a:r>
              <a:rPr lang="de-AT" dirty="0"/>
              <a:t>-Methode, des </a:t>
            </a:r>
            <a:r>
              <a:rPr lang="de-AT" dirty="0" err="1"/>
              <a:t>Connected</a:t>
            </a:r>
            <a:r>
              <a:rPr lang="de-AT" dirty="0"/>
              <a:t> </a:t>
            </a:r>
            <a:r>
              <a:rPr lang="de-AT" dirty="0" err="1"/>
              <a:t>Riding</a:t>
            </a:r>
            <a:r>
              <a:rPr lang="de-AT" dirty="0"/>
              <a:t> und der Freiheitsdressur mitverfolgen – alle gezeigten Übungen und Methoden können am Rosalia-Hof auch erlernt werden.  Der anschließende Vortrag „Das Pferd im Gleichgewicht – körperlich, emotional, mental“  betont die Wichtigkeit der richtigen Auslastung fürs Pferd und der korrekten </a:t>
            </a:r>
            <a:r>
              <a:rPr lang="de-AT" dirty="0" err="1"/>
              <a:t>Gymnastizierung</a:t>
            </a:r>
            <a:r>
              <a:rPr lang="de-AT" dirty="0"/>
              <a:t> auch für die emotionale Befindlichkeit der Tiere.</a:t>
            </a:r>
          </a:p>
          <a:p>
            <a:pPr marL="0" indent="0">
              <a:buNone/>
            </a:pPr>
            <a:r>
              <a:rPr lang="de-AT" dirty="0"/>
              <a:t>„Das Zusammenleben von Menschen und Tieren hat in unserer Gesellschaft heute einen hohen Stellenwert und große emotionale Bedeutung für die Menschen. Ich möchte meinen Beitrag dazu leisten, dass das ohne Probleme, zur Zufriedenheit des Menschen und dem Tier  und seinen Bedürfnissen gemäß erfolgen kann“, so </a:t>
            </a:r>
            <a:r>
              <a:rPr lang="de-AT" dirty="0" err="1"/>
              <a:t>Weinzinger</a:t>
            </a:r>
            <a:r>
              <a:rPr lang="de-AT" dirty="0"/>
              <a:t> abschließend.</a:t>
            </a:r>
          </a:p>
          <a:p>
            <a:pPr marL="0" indent="0">
              <a:buNone/>
            </a:pPr>
            <a:r>
              <a:rPr lang="de-AT" dirty="0"/>
              <a:t>Rückfragen an:     Brigid </a:t>
            </a:r>
            <a:r>
              <a:rPr lang="de-AT" dirty="0" err="1"/>
              <a:t>Weinzinger</a:t>
            </a:r>
            <a:r>
              <a:rPr lang="de-AT" dirty="0"/>
              <a:t>, 0664/33 89 247 oder </a:t>
            </a:r>
            <a:r>
              <a:rPr lang="de-AT" u="sng" dirty="0">
                <a:hlinkClick r:id="rId4"/>
              </a:rPr>
              <a:t>brigid@denktier.at</a:t>
            </a:r>
            <a:br>
              <a:rPr lang="de-AT" dirty="0"/>
            </a:br>
            <a:r>
              <a:rPr lang="de-AT" dirty="0"/>
              <a:t>weitere Informationen:  </a:t>
            </a:r>
            <a:r>
              <a:rPr lang="de-AT" u="sng" dirty="0">
                <a:hlinkClick r:id="rId5"/>
              </a:rPr>
              <a:t>www.denktier.at</a:t>
            </a:r>
            <a:r>
              <a:rPr lang="de-AT" dirty="0"/>
              <a:t> (allgemein), </a:t>
            </a:r>
            <a:r>
              <a:rPr lang="de-AT" u="sng" dirty="0">
                <a:hlinkClick r:id="rId2"/>
              </a:rPr>
              <a:t>www.denktier.at/rosalia-hof</a:t>
            </a:r>
            <a:r>
              <a:rPr lang="de-AT" dirty="0"/>
              <a:t> </a:t>
            </a:r>
            <a:br>
              <a:rPr lang="de-AT" dirty="0"/>
            </a:br>
            <a:r>
              <a:rPr lang="de-AT" dirty="0"/>
              <a:t>                                            </a:t>
            </a:r>
            <a:r>
              <a:rPr lang="de-AT" u="sng" dirty="0">
                <a:hlinkClick r:id="rId3"/>
              </a:rPr>
              <a:t>www.sternpferd.at</a:t>
            </a:r>
            <a:endParaRPr lang="de-AT" dirty="0"/>
          </a:p>
          <a:p>
            <a:pPr marL="0" indent="0">
              <a:buNone/>
            </a:pPr>
            <a:r>
              <a:rPr lang="de-AT" sz="1400" dirty="0"/>
              <a:t>Was </a:t>
            </a:r>
            <a:r>
              <a:rPr lang="de-AT" sz="1400" b="1" i="1" dirty="0" err="1"/>
              <a:t>pielhaft</a:t>
            </a:r>
            <a:r>
              <a:rPr lang="de-AT" sz="1400" b="1" i="1" dirty="0"/>
              <a:t> wenigstens für ein Angebot hier deinen Text (samt Fotos):</a:t>
            </a:r>
          </a:p>
          <a:p>
            <a:pPr marL="0" indent="0">
              <a:buNone/>
            </a:pPr>
            <a:endParaRPr lang="de-AT" sz="1400" dirty="0"/>
          </a:p>
          <a:p>
            <a:pPr marL="0" indent="0">
              <a:buNone/>
            </a:pPr>
            <a:br>
              <a:rPr lang="de-AT" sz="1200" b="1" dirty="0"/>
            </a:br>
            <a:endParaRPr lang="de-AT" sz="1200" b="1" dirty="0"/>
          </a:p>
          <a:p>
            <a:pPr marL="0" indent="0">
              <a:buNone/>
            </a:pPr>
            <a:endParaRPr lang="de-AT" sz="1200" b="1" dirty="0"/>
          </a:p>
          <a:p>
            <a:pPr marL="0" indent="0">
              <a:buNone/>
            </a:pPr>
            <a:endParaRPr lang="de-AT" sz="1200" b="1" dirty="0"/>
          </a:p>
          <a:p>
            <a:pPr marL="0" indent="0">
              <a:buNone/>
            </a:pPr>
            <a:endParaRPr lang="de-AT" sz="1200" b="1" dirty="0"/>
          </a:p>
          <a:p>
            <a:pPr marL="0" indent="0">
              <a:buNone/>
            </a:pPr>
            <a:endParaRPr lang="de-AT" sz="1200" b="1" dirty="0"/>
          </a:p>
        </p:txBody>
      </p:sp>
      <p:sp>
        <p:nvSpPr>
          <p:cNvPr id="5" name="Foliennummernplatzhalter 4">
            <a:extLst>
              <a:ext uri="{FF2B5EF4-FFF2-40B4-BE49-F238E27FC236}">
                <a16:creationId xmlns:a16="http://schemas.microsoft.com/office/drawing/2014/main" id="{6CAFB495-2220-427F-9659-4CB3D65DE773}"/>
              </a:ext>
            </a:extLst>
          </p:cNvPr>
          <p:cNvSpPr>
            <a:spLocks noGrp="1"/>
          </p:cNvSpPr>
          <p:nvPr>
            <p:ph type="sldNum" sz="quarter" idx="12"/>
          </p:nvPr>
        </p:nvSpPr>
        <p:spPr/>
        <p:txBody>
          <a:bodyPr/>
          <a:lstStyle/>
          <a:p>
            <a:pPr rtl="0"/>
            <a:fld id="{2DFBB78A-01B4-41F2-96B0-677A4A282832}" type="slidenum">
              <a:rPr lang="de-DE" noProof="0" smtClean="0"/>
              <a:t>9</a:t>
            </a:fld>
            <a:endParaRPr lang="de-DE" noProof="0" dirty="0"/>
          </a:p>
        </p:txBody>
      </p:sp>
    </p:spTree>
    <p:extLst>
      <p:ext uri="{BB962C8B-B14F-4D97-AF65-F5344CB8AC3E}">
        <p14:creationId xmlns:p14="http://schemas.microsoft.com/office/powerpoint/2010/main" val="38411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ücher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3_TF02787940_TF02787940.potx" id="{A07221C8-B975-4B87-AB41-47C02B22BFA6}" vid="{F586EF8F-8554-4952-87AF-18F7DCDD0B8D}"/>
    </a:ext>
  </a:extLst>
</a:theme>
</file>

<file path=ppt/theme/theme2.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Design">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Präsentation Blauer Bücherstapel (Breitbild)</Template>
  <TotalTime>0</TotalTime>
  <Words>717</Words>
  <Application>Microsoft Office PowerPoint</Application>
  <PresentationFormat>A4-Papier (210 x 297 mm)</PresentationFormat>
  <Paragraphs>135</Paragraphs>
  <Slides>13</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Century Gothic</vt:lpstr>
      <vt:lpstr>Wingdings</vt:lpstr>
      <vt:lpstr>Bücher 16 x 9</vt:lpstr>
      <vt:lpstr>„erstklassig“</vt:lpstr>
      <vt:lpstr>werbung</vt:lpstr>
      <vt:lpstr>WELCHE WERBEMITTEL?  </vt:lpstr>
      <vt:lpstr>MEINE FAVORITEN </vt:lpstr>
      <vt:lpstr>FLYER &amp; CO </vt:lpstr>
      <vt:lpstr>FLYER ENTWURF </vt:lpstr>
      <vt:lpstr>MEDIENARBEIT</vt:lpstr>
      <vt:lpstr>PRESSEMELDUNG</vt:lpstr>
      <vt:lpstr>BEISPIEL PRESSETEXT </vt:lpstr>
      <vt:lpstr>SOCIAL MEDIA</vt:lpstr>
      <vt:lpstr>SOCIAL MEDIA - WOCHENPLAN</vt:lpstr>
      <vt:lpstr>FACEBOOK</vt:lpstr>
      <vt:lpstr>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2018-08-31T11:55:24Z</dcterms:created>
  <dcterms:modified xsi:type="dcterms:W3CDTF">2018-11-12T01:21:25Z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