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5"/>
  </p:notesMasterIdLst>
  <p:handoutMasterIdLst>
    <p:handoutMasterId r:id="rId16"/>
  </p:handoutMasterIdLst>
  <p:sldIdLst>
    <p:sldId id="281" r:id="rId5"/>
    <p:sldId id="291" r:id="rId6"/>
    <p:sldId id="296" r:id="rId7"/>
    <p:sldId id="301" r:id="rId8"/>
    <p:sldId id="310" r:id="rId9"/>
    <p:sldId id="304" r:id="rId10"/>
    <p:sldId id="311" r:id="rId11"/>
    <p:sldId id="298" r:id="rId12"/>
    <p:sldId id="308" r:id="rId13"/>
    <p:sldId id="297" r:id="rId14"/>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3" autoAdjust="0"/>
    <p:restoredTop sz="94667" autoAdjust="0"/>
  </p:normalViewPr>
  <p:slideViewPr>
    <p:cSldViewPr showGuides="1">
      <p:cViewPr varScale="1">
        <p:scale>
          <a:sx n="60" d="100"/>
          <a:sy n="60" d="100"/>
        </p:scale>
        <p:origin x="2814" y="66"/>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03.12.2018</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02.12.2018</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8796F01-7154-41E0-B48B-A6921757531A}" type="slidenum">
              <a:rPr lang="de-DE" smtClean="0"/>
              <a:pPr/>
              <a:t>7</a:t>
            </a:fld>
            <a:endParaRPr lang="de-DE" dirty="0"/>
          </a:p>
        </p:txBody>
      </p:sp>
    </p:spTree>
    <p:extLst>
      <p:ext uri="{BB962C8B-B14F-4D97-AF65-F5344CB8AC3E}">
        <p14:creationId xmlns:p14="http://schemas.microsoft.com/office/powerpoint/2010/main" val="1226374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02.12.2018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02.12.2018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02.12.2018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02.12.2018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02.12.2018</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02.12.2018</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02.12.2018</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02.12.2018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02.12.2018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02.12.2018</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lstStyle/>
          <a:p>
            <a:pPr algn="r"/>
            <a:r>
              <a:rPr lang="de-AT" dirty="0" err="1"/>
              <a:t>mastermind</a:t>
            </a:r>
            <a:r>
              <a:rPr lang="de-AT" dirty="0"/>
              <a:t> – </a:t>
            </a:r>
            <a:r>
              <a:rPr lang="de-AT" dirty="0" err="1"/>
              <a:t>kursbuch</a:t>
            </a:r>
            <a:br>
              <a:rPr lang="de-AT" dirty="0"/>
            </a:br>
            <a:r>
              <a:rPr lang="de-AT" sz="1800" i="1" dirty="0" err="1"/>
              <a:t>kapitel</a:t>
            </a:r>
            <a:r>
              <a:rPr lang="de-AT" sz="1800" i="1" dirty="0"/>
              <a:t> 4: FINANZEN</a:t>
            </a:r>
            <a:br>
              <a:rPr lang="de-AT" sz="1800" i="1" dirty="0"/>
            </a:br>
            <a:r>
              <a:rPr lang="de-AT" sz="1800" i="1" dirty="0"/>
              <a:t> abschnitt 2</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DIE EINSTELLUNG ZUM GELD</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Ein recht bekannter Spruch unter Business- und Motivationstrainern: „Was unterscheidet einen Millionär von einem Milliardär? Der Millionär schreibt seine Ziele täglich auf, der Milliardär mehrmals täglich.“ Und zwar so, als wären sie schon erreicht! Und noch ein Spruch „</a:t>
            </a:r>
            <a:r>
              <a:rPr lang="de-AT" sz="1400" dirty="0" err="1"/>
              <a:t>You</a:t>
            </a:r>
            <a:r>
              <a:rPr lang="de-AT" sz="1400" dirty="0"/>
              <a:t> </a:t>
            </a:r>
            <a:r>
              <a:rPr lang="de-AT" sz="1400" dirty="0" err="1"/>
              <a:t>grow</a:t>
            </a:r>
            <a:r>
              <a:rPr lang="de-AT" sz="1400" dirty="0"/>
              <a:t> </a:t>
            </a:r>
            <a:r>
              <a:rPr lang="de-AT" sz="1400" dirty="0" err="1"/>
              <a:t>what</a:t>
            </a:r>
            <a:r>
              <a:rPr lang="de-AT" sz="1400" dirty="0"/>
              <a:t> </a:t>
            </a:r>
            <a:r>
              <a:rPr lang="de-AT" sz="1400" dirty="0" err="1"/>
              <a:t>you</a:t>
            </a:r>
            <a:r>
              <a:rPr lang="de-AT" sz="1400" dirty="0"/>
              <a:t> track“ (übersetzt: du vermehrst, worüber du Buch führst“)</a:t>
            </a:r>
          </a:p>
          <a:p>
            <a:pPr marL="0" indent="0">
              <a:buNone/>
            </a:pPr>
            <a:r>
              <a:rPr lang="de-AT" sz="1400" dirty="0"/>
              <a:t>Das können wir auch, und noch ein paar Sachen, die helfen, die eigene Einstellung zum Geld etwas entspannter zu gestalten. </a:t>
            </a:r>
          </a:p>
          <a:p>
            <a:pPr marL="342900" indent="-342900">
              <a:buAutoNum type="arabicPeriod"/>
            </a:pPr>
            <a:r>
              <a:rPr lang="de-AT" sz="1400" b="1" dirty="0"/>
              <a:t>Ziele aufschreiben</a:t>
            </a:r>
            <a:br>
              <a:rPr lang="de-AT" sz="1400" dirty="0"/>
            </a:br>
            <a:r>
              <a:rPr lang="de-AT" sz="1400" dirty="0"/>
              <a:t>Schreib deine Ziele jeden Tag auf. Das können deine Finanzziele sein, deine inhaltlichen Ziele, deine persönlichen Ziele usw. Wichtig ist dabei nur eines: Schreib sie so auf, als hättest du sie schon erreicht!  (z.B. „Ich habe ein Buch veröffentlicht“). Fang gleich hier an:</a:t>
            </a:r>
            <a:br>
              <a:rPr lang="de-AT" sz="1400" dirty="0"/>
            </a:br>
            <a:br>
              <a:rPr lang="de-AT" sz="1400" dirty="0"/>
            </a:br>
            <a:br>
              <a:rPr lang="de-AT" sz="1400" dirty="0"/>
            </a:br>
            <a:endParaRPr lang="de-AT" sz="1400" dirty="0"/>
          </a:p>
          <a:p>
            <a:pPr marL="342900" indent="-342900">
              <a:buAutoNum type="arabicPeriod"/>
            </a:pPr>
            <a:r>
              <a:rPr lang="de-AT" sz="1400" b="1" dirty="0"/>
              <a:t>Einkommen aufschreiben</a:t>
            </a:r>
            <a:br>
              <a:rPr lang="de-AT" sz="1400" dirty="0"/>
            </a:br>
            <a:r>
              <a:rPr lang="de-AT" sz="1400" dirty="0"/>
              <a:t>Notiere täglich, was du eingenommen hast! Du bekommst damit einen viel besseren Überblick, was läuft (und fixierst dich überdies nicht immer nur auf die Ausgaben). </a:t>
            </a:r>
            <a:br>
              <a:rPr lang="de-AT" sz="1400" dirty="0"/>
            </a:br>
            <a:r>
              <a:rPr lang="de-AT" sz="1400" dirty="0"/>
              <a:t>Leg dir gleich jetzt eine Tabelle, </a:t>
            </a:r>
            <a:r>
              <a:rPr lang="de-AT" sz="1400" dirty="0" err="1"/>
              <a:t>excel</a:t>
            </a:r>
            <a:r>
              <a:rPr lang="de-AT" sz="1400" dirty="0"/>
              <a:t>-Datei oder ein Heft an oder wähl eine online-</a:t>
            </a:r>
            <a:r>
              <a:rPr lang="de-AT" sz="1400" dirty="0" err="1"/>
              <a:t>app</a:t>
            </a:r>
            <a:r>
              <a:rPr lang="de-AT" sz="1400" dirty="0"/>
              <a:t> dazu aus.</a:t>
            </a:r>
            <a:br>
              <a:rPr lang="de-AT" sz="1400" dirty="0"/>
            </a:br>
            <a:endParaRPr lang="de-AT" sz="1400" dirty="0"/>
          </a:p>
          <a:p>
            <a:pPr marL="342900" indent="-342900">
              <a:buAutoNum type="arabicPeriod"/>
            </a:pPr>
            <a:r>
              <a:rPr lang="de-AT" sz="1400" b="1" dirty="0"/>
              <a:t>Dankbarkeit</a:t>
            </a:r>
            <a:br>
              <a:rPr lang="de-AT" sz="1400" dirty="0"/>
            </a:br>
            <a:r>
              <a:rPr lang="de-AT" sz="1400" dirty="0"/>
              <a:t>Übe dich in Dankbarkeit für alles, was du schon hast und schon verdienst. Es sorgt für bessere Stimmung bei dir selber und gibt angeblich dem Universum einen Hinweis, dass du bereit für mehr bist </a:t>
            </a:r>
            <a:r>
              <a:rPr lang="de-AT" sz="1400" dirty="0">
                <a:sym typeface="Wingdings" panose="05000000000000000000" pitchFamily="2" charset="2"/>
              </a:rPr>
              <a:t>.</a:t>
            </a:r>
            <a:endParaRPr lang="de-AT" sz="1400" dirty="0"/>
          </a:p>
          <a:p>
            <a:pPr marL="0" indent="0">
              <a:buNone/>
            </a:pPr>
            <a:endParaRPr lang="de-AT" sz="1200" b="1"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10</a:t>
            </a:fld>
            <a:endParaRPr lang="de-DE" noProof="0" dirty="0"/>
          </a:p>
        </p:txBody>
      </p:sp>
    </p:spTree>
    <p:extLst>
      <p:ext uri="{BB962C8B-B14F-4D97-AF65-F5344CB8AC3E}">
        <p14:creationId xmlns:p14="http://schemas.microsoft.com/office/powerpoint/2010/main" val="39732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US" sz="2400" dirty="0" err="1">
                <a:solidFill>
                  <a:srgbClr val="D40018"/>
                </a:solidFill>
              </a:rPr>
              <a:t>finanzen</a:t>
            </a:r>
            <a:endParaRPr lang="en-US" sz="2400" dirty="0">
              <a:solidFill>
                <a:srgbClr val="D40018"/>
              </a:solidFill>
            </a:endParaRPr>
          </a:p>
        </p:txBody>
      </p:sp>
      <p:pic>
        <p:nvPicPr>
          <p:cNvPr id="11" name="Inhaltsplatzhalter 10">
            <a:extLst>
              <a:ext uri="{FF2B5EF4-FFF2-40B4-BE49-F238E27FC236}">
                <a16:creationId xmlns:a16="http://schemas.microsoft.com/office/drawing/2014/main" id="{00BD9D7A-91FD-4F9D-90BF-C56002905C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732" t="938" r="3039" b="-938"/>
          <a:stretch/>
        </p:blipFill>
        <p:spPr>
          <a:xfrm>
            <a:off x="233844" y="2942590"/>
            <a:ext cx="1761163" cy="2623100"/>
          </a:xfrm>
        </p:spPr>
      </p:pic>
      <p:sp>
        <p:nvSpPr>
          <p:cNvPr id="4" name="Textplatzhalter 3"/>
          <p:cNvSpPr>
            <a:spLocks noGrp="1"/>
          </p:cNvSpPr>
          <p:nvPr>
            <p:ph type="body" sz="half" idx="2"/>
          </p:nvPr>
        </p:nvSpPr>
        <p:spPr/>
        <p:txBody>
          <a:bodyPr rtlCol="0"/>
          <a:lstStyle/>
          <a:p>
            <a:pPr rtl="0"/>
            <a:endParaRPr lang="en-US" dirty="0"/>
          </a:p>
          <a:p>
            <a:pPr rtl="0"/>
            <a:br>
              <a:rPr lang="en-US" dirty="0"/>
            </a:br>
            <a:endParaRPr lang="en-US" dirty="0"/>
          </a:p>
        </p:txBody>
      </p:sp>
      <p:sp>
        <p:nvSpPr>
          <p:cNvPr id="6" name="Foliennummernplatzhalter 5">
            <a:extLst>
              <a:ext uri="{FF2B5EF4-FFF2-40B4-BE49-F238E27FC236}">
                <a16:creationId xmlns:a16="http://schemas.microsoft.com/office/drawing/2014/main" id="{63AC54B2-69D8-4139-907D-3DDE22927F59}"/>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pic>
        <p:nvPicPr>
          <p:cNvPr id="7" name="Grafik 6">
            <a:extLst>
              <a:ext uri="{FF2B5EF4-FFF2-40B4-BE49-F238E27FC236}">
                <a16:creationId xmlns:a16="http://schemas.microsoft.com/office/drawing/2014/main" id="{C9D72625-F1A0-46BA-A213-8A898CA3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9264137"/>
            <a:ext cx="1629988" cy="456114"/>
          </a:xfrm>
          <a:prstGeom prst="rect">
            <a:avLst/>
          </a:prstGeom>
        </p:spPr>
      </p:pic>
      <p:sp>
        <p:nvSpPr>
          <p:cNvPr id="9" name="Inhaltsplatzhalter 8">
            <a:extLst>
              <a:ext uri="{FF2B5EF4-FFF2-40B4-BE49-F238E27FC236}">
                <a16:creationId xmlns:a16="http://schemas.microsoft.com/office/drawing/2014/main" id="{B012E955-8735-493D-AF16-FD90D1BF4215}"/>
              </a:ext>
            </a:extLst>
          </p:cNvPr>
          <p:cNvSpPr>
            <a:spLocks noGrp="1"/>
          </p:cNvSpPr>
          <p:nvPr>
            <p:ph idx="1"/>
          </p:nvPr>
        </p:nvSpPr>
        <p:spPr/>
        <p:txBody>
          <a:bodyPr>
            <a:normAutofit/>
          </a:bodyPr>
          <a:lstStyle/>
          <a:p>
            <a:pPr marL="0" indent="0">
              <a:buNone/>
            </a:pPr>
            <a:r>
              <a:rPr lang="de-AT" sz="2400" dirty="0">
                <a:solidFill>
                  <a:srgbClr val="D40018"/>
                </a:solidFill>
              </a:rPr>
              <a:t>FINANZPLANUNG </a:t>
            </a:r>
          </a:p>
          <a:p>
            <a:pPr marL="0" indent="0">
              <a:buNone/>
            </a:pPr>
            <a:r>
              <a:rPr lang="de-AT" sz="1200" dirty="0"/>
              <a:t>Übers Geld denken wir nicht so gerne nach. Entweder man hat‘s (dann ist alles gut) oder man hat Sorgen damit (über die will man nicht auch noch andauernd nachdenken). </a:t>
            </a:r>
            <a:br>
              <a:rPr lang="de-AT" sz="1200" dirty="0"/>
            </a:br>
            <a:br>
              <a:rPr lang="de-AT" sz="1200" dirty="0"/>
            </a:br>
            <a:r>
              <a:rPr lang="de-AT" sz="1200" dirty="0"/>
              <a:t>So weit verbreitet und nachvollziehbar das auch ist, es ist fatal. Schließlich führst du ein Unternehmen und musst auch deine Finanzen sinnvoll managen.  Wenn damit alles seine Ordnung hat und genug hereinkommt, dann erst bist du emotional freigespielt und kannst deine Energie in das stecken, was dir Spaß macht: die Arbeit mit Hunden und ihren Menschen.</a:t>
            </a:r>
            <a:br>
              <a:rPr lang="de-AT" sz="1200" dirty="0"/>
            </a:br>
            <a:br>
              <a:rPr lang="de-AT" sz="1200" dirty="0"/>
            </a:br>
            <a:r>
              <a:rPr lang="de-AT" sz="1200" dirty="0"/>
              <a:t>Mal ein kleiner Test: Könntest du auf Anhieb sagen, wieviel Geld du gerade in der Tasche und am Konto hast? Könntest du auf Anhieb sagen, wieviel du letztes Jahr (zumindest grob gerundet) eingenommen hast? Und weißt du auswendig, welche vorhersehbaren Zahlungen auf dich in den nächsten zwei Wochen zukommen? </a:t>
            </a:r>
          </a:p>
          <a:p>
            <a:pPr marL="0" indent="0">
              <a:buNone/>
            </a:pPr>
            <a:r>
              <a:rPr lang="de-AT" sz="1200" dirty="0"/>
              <a:t>Wenn nicht, dann besteht in Sachen Finanzplanung ein wenig Handlungsbedarf. Das Gute: das ist gar nicht so schwierig und schon gar nicht kompliziert! Es geht nicht um Buchhaltung oder Steuererklärungen, sondern erst mal um die Grundlagen und die richtigen Strategien, die dir das Leben leichter machen sollen. </a:t>
            </a:r>
          </a:p>
        </p:txBody>
      </p:sp>
      <p:pic>
        <p:nvPicPr>
          <p:cNvPr id="5" name="Grafik 4">
            <a:extLst>
              <a:ext uri="{FF2B5EF4-FFF2-40B4-BE49-F238E27FC236}">
                <a16:creationId xmlns:a16="http://schemas.microsoft.com/office/drawing/2014/main" id="{EAAF46B9-8FF9-41B1-B7DF-4104C22CFE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7" r="10843"/>
          <a:stretch/>
        </p:blipFill>
        <p:spPr>
          <a:xfrm>
            <a:off x="171451" y="2931828"/>
            <a:ext cx="2202901" cy="2623101"/>
          </a:xfrm>
          <a:prstGeom prst="rect">
            <a:avLst/>
          </a:prstGeom>
        </p:spPr>
      </p:pic>
    </p:spTree>
    <p:extLst>
      <p:ext uri="{BB962C8B-B14F-4D97-AF65-F5344CB8AC3E}">
        <p14:creationId xmlns:p14="http://schemas.microsoft.com/office/powerpoint/2010/main" val="696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ANALYSE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Keine Planung kann anfangen, wenn man nicht weiß, wo man steht. Überraschend oft wissen wir das aber gar nicht so genau. Also tragen wir als erstes mal ein paar Daten zusammen (so gut es eben geht). Sämtliche Fragen beziehen sich immer auf deine Tätigkeiten im Hundetraining.</a:t>
            </a:r>
          </a:p>
          <a:p>
            <a:pPr marL="0" indent="0">
              <a:buNone/>
            </a:pPr>
            <a:r>
              <a:rPr lang="de-AT" sz="1400" b="1" dirty="0"/>
              <a:t>Wieviel hast du im letzten Jahr (2017) insgesamt eingenommen?</a:t>
            </a:r>
          </a:p>
          <a:p>
            <a:pPr marL="0" indent="0">
              <a:buNone/>
            </a:pPr>
            <a:r>
              <a:rPr lang="de-AT" sz="1400" b="1" dirty="0"/>
              <a:t>Wieviel hast du heuer (2018) insgesamt eingenommen?</a:t>
            </a:r>
            <a:br>
              <a:rPr lang="de-AT" sz="1400" b="1" dirty="0"/>
            </a:br>
            <a:br>
              <a:rPr lang="de-AT" sz="1400" b="1" dirty="0"/>
            </a:br>
            <a:br>
              <a:rPr lang="de-AT" sz="1400" b="1" dirty="0"/>
            </a:br>
            <a:r>
              <a:rPr lang="de-AT" sz="1400" b="1" dirty="0"/>
              <a:t>Wie waren die Einnahmen verteilt (also z.B. Einzeltraining, fortlaufende Kurse, Workshops, Vorträge,….)? </a:t>
            </a:r>
          </a:p>
          <a:p>
            <a:pPr marL="0" indent="0">
              <a:buNone/>
            </a:pPr>
            <a:r>
              <a:rPr lang="de-AT" sz="1400" b="1" dirty="0"/>
              <a:t>Gab es dabei Unterschiede zwischen 2017 und 2018?</a:t>
            </a:r>
          </a:p>
          <a:p>
            <a:pPr marL="0" indent="0">
              <a:buNone/>
            </a:pPr>
            <a:r>
              <a:rPr lang="de-AT" sz="1400" b="1" dirty="0"/>
              <a:t>Wie hoch waren deine betrieblichen Ausgaben (Arbeitsmaterial, Weiterbildungen, Platzmieten,….) in diesem Jahr?</a:t>
            </a:r>
          </a:p>
          <a:p>
            <a:pPr marL="0" indent="0">
              <a:buNone/>
            </a:pPr>
            <a:r>
              <a:rPr lang="de-AT" sz="1400" b="1" dirty="0"/>
              <a:t>Wieviel Gewinn blieb dir unterm Strich </a:t>
            </a:r>
            <a:br>
              <a:rPr lang="de-AT" sz="1400" b="1" dirty="0"/>
            </a:br>
            <a:r>
              <a:rPr lang="de-AT" sz="1400" b="1" dirty="0"/>
              <a:t>(also nach Abzug von Steuern, Sozialversicherung, betrieblichen Ausgaben) letztes Jahr?</a:t>
            </a:r>
          </a:p>
          <a:p>
            <a:pPr marL="0" indent="0">
              <a:buNone/>
            </a:pPr>
            <a:r>
              <a:rPr lang="de-AT" sz="1400" b="1" dirty="0"/>
              <a:t>Wieviel Gewinn wird voraussichtlich heuer unterm Strich gemacht? </a:t>
            </a:r>
            <a:br>
              <a:rPr lang="de-AT" sz="1400" dirty="0"/>
            </a:br>
            <a:endParaRPr lang="de-AT" sz="1400" dirty="0"/>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EINKOMMENSZIELE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br>
              <a:rPr lang="de-AT" sz="1400" dirty="0"/>
            </a:br>
            <a:r>
              <a:rPr lang="de-AT" sz="1400" dirty="0"/>
              <a:t>Natürlich wollen wir alle „genug“ verdienen, damit wir ein gutes Auskommen haben. Aber was genau ist denn „genug“?  Nachweislich erreicht man Ziele besser, wenn man sie denn mal hat – also wenn sie definiert wurden.  Überleg dir also, welche Ziele du in Sachen Einkommen hast. </a:t>
            </a:r>
            <a:br>
              <a:rPr lang="de-AT" sz="1400" dirty="0"/>
            </a:br>
            <a:r>
              <a:rPr lang="de-AT" sz="1400" dirty="0"/>
              <a:t>Spezialtipp:  Halte sie zwar in realistischer Höhe aber doch ein wenig außerhalb deiner Komfortzone, damit du einen gewissen Ansporn hast </a:t>
            </a:r>
            <a:r>
              <a:rPr lang="de-AT" sz="1400" dirty="0">
                <a:sym typeface="Wingdings" panose="05000000000000000000" pitchFamily="2" charset="2"/>
              </a:rPr>
              <a:t>.</a:t>
            </a:r>
          </a:p>
          <a:p>
            <a:pPr marL="0" indent="0">
              <a:buNone/>
            </a:pPr>
            <a:r>
              <a:rPr lang="de-AT" sz="1400" b="1" dirty="0">
                <a:sym typeface="Wingdings" panose="05000000000000000000" pitchFamily="2" charset="2"/>
              </a:rPr>
              <a:t>Wieviel möchtest du 2019 an Einnahmen erzielen?</a:t>
            </a:r>
            <a:br>
              <a:rPr lang="de-AT" sz="1400" b="1" dirty="0">
                <a:sym typeface="Wingdings" panose="05000000000000000000" pitchFamily="2" charset="2"/>
              </a:rPr>
            </a:br>
            <a:br>
              <a:rPr lang="de-AT" sz="1400" b="1" dirty="0">
                <a:sym typeface="Wingdings" panose="05000000000000000000" pitchFamily="2" charset="2"/>
              </a:rPr>
            </a:br>
            <a:endParaRPr lang="de-AT" sz="1400" b="1" dirty="0">
              <a:sym typeface="Wingdings" panose="05000000000000000000" pitchFamily="2" charset="2"/>
            </a:endParaRPr>
          </a:p>
          <a:p>
            <a:pPr marL="0" indent="0">
              <a:buNone/>
            </a:pPr>
            <a:r>
              <a:rPr lang="de-AT" sz="1400" b="1" dirty="0" err="1">
                <a:sym typeface="Wingdings" panose="05000000000000000000" pitchFamily="2" charset="2"/>
              </a:rPr>
              <a:t>Wieviele</a:t>
            </a:r>
            <a:r>
              <a:rPr lang="de-AT" sz="1400" b="1" dirty="0">
                <a:sym typeface="Wingdings" panose="05000000000000000000" pitchFamily="2" charset="2"/>
              </a:rPr>
              <a:t> Kurse, Einzeltrainings, Workshops,…. musst du erkaufen, um dieses Ziel zu erreichen?</a:t>
            </a:r>
            <a:br>
              <a:rPr lang="de-AT" sz="1400" b="1" dirty="0">
                <a:sym typeface="Wingdings" panose="05000000000000000000" pitchFamily="2" charset="2"/>
              </a:rPr>
            </a:br>
            <a:endParaRPr lang="de-AT" sz="1400" b="1" dirty="0">
              <a:sym typeface="Wingdings" panose="05000000000000000000" pitchFamily="2" charset="2"/>
            </a:endParaRPr>
          </a:p>
          <a:p>
            <a:pPr marL="0" indent="0">
              <a:buNone/>
            </a:pPr>
            <a:br>
              <a:rPr lang="de-AT" sz="1400" b="1" dirty="0">
                <a:sym typeface="Wingdings" panose="05000000000000000000" pitchFamily="2" charset="2"/>
              </a:rPr>
            </a:br>
            <a:r>
              <a:rPr lang="de-AT" sz="1400" b="1" dirty="0">
                <a:sym typeface="Wingdings" panose="05000000000000000000" pitchFamily="2" charset="2"/>
              </a:rPr>
              <a:t>Was brauchst du als monatliches Einkommen, um dein Jahresziel zu erreichen? </a:t>
            </a:r>
            <a:br>
              <a:rPr lang="de-AT" sz="1400" b="1" i="1" dirty="0">
                <a:sym typeface="Wingdings" panose="05000000000000000000" pitchFamily="2" charset="2"/>
              </a:rPr>
            </a:br>
            <a:r>
              <a:rPr lang="de-AT" sz="1400" i="1" dirty="0">
                <a:sym typeface="Wingdings" panose="05000000000000000000" pitchFamily="2" charset="2"/>
              </a:rPr>
              <a:t>(Gibt es stärkere und schwächere Monate, dann differenziere das bitte noch weiter)</a:t>
            </a:r>
          </a:p>
          <a:p>
            <a:pPr marL="0" indent="0">
              <a:buNone/>
            </a:pPr>
            <a:endParaRPr lang="de-AT" sz="1400" dirty="0">
              <a:sym typeface="Wingdings" panose="05000000000000000000" pitchFamily="2" charset="2"/>
            </a:endParaRPr>
          </a:p>
          <a:p>
            <a:pPr marL="0" indent="0">
              <a:buNone/>
            </a:pPr>
            <a:r>
              <a:rPr lang="de-AT" sz="1400" b="1" dirty="0">
                <a:sym typeface="Wingdings" panose="05000000000000000000" pitchFamily="2" charset="2"/>
              </a:rPr>
              <a:t>Wieviel % Zuwachs bedeutet das im Vergleich zu 2017 und 2018?</a:t>
            </a:r>
          </a:p>
          <a:p>
            <a:pPr marL="0" indent="0">
              <a:buNone/>
            </a:pPr>
            <a:endParaRPr lang="de-AT" sz="1400" dirty="0"/>
          </a:p>
          <a:p>
            <a:pPr marL="0" indent="0">
              <a:buNone/>
            </a:pPr>
            <a:endParaRPr lang="de-AT" sz="1400"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spTree>
    <p:extLst>
      <p:ext uri="{BB962C8B-B14F-4D97-AF65-F5344CB8AC3E}">
        <p14:creationId xmlns:p14="http://schemas.microsoft.com/office/powerpoint/2010/main" val="18316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3813"/>
            <a:ext cx="5715000" cy="1170525"/>
          </a:xfrm>
        </p:spPr>
        <p:txBody>
          <a:bodyPr>
            <a:normAutofit/>
          </a:bodyPr>
          <a:lstStyle/>
          <a:p>
            <a:r>
              <a:rPr lang="de-AT" sz="2400" dirty="0">
                <a:solidFill>
                  <a:srgbClr val="D40018"/>
                </a:solidFill>
              </a:rPr>
              <a:t>BASICS RUND UMS GELD</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lnSpcReduction="10000"/>
          </a:bodyPr>
          <a:lstStyle/>
          <a:p>
            <a:pPr marL="0" indent="0">
              <a:buNone/>
            </a:pPr>
            <a:r>
              <a:rPr lang="de-AT" sz="1400" dirty="0"/>
              <a:t>Um deine Finanzen gut im Griff zu haben, sind ein paar Grundregeln und Strukturen hilfreich. Vor allem braucht es eine vernünftige Aufteilung, um den Überblick zu behalten und überhaupt genug zu wissen, um dann strategische Entscheidungen treffen zu können. </a:t>
            </a:r>
            <a:br>
              <a:rPr lang="de-AT" sz="1400" dirty="0"/>
            </a:br>
            <a:r>
              <a:rPr lang="de-AT" sz="1400" dirty="0"/>
              <a:t>Mach‘s lieber nicht wie viele andere, die nicht genau wissen, was rein kommt und was sie in ihren Betrieb stecken, und die bloß sagen können „</a:t>
            </a:r>
            <a:r>
              <a:rPr lang="de-AT" sz="1400" i="1" dirty="0"/>
              <a:t>am Ende des Monats geht sich‘s halbwegs aus (oder nicht)“. </a:t>
            </a:r>
          </a:p>
          <a:p>
            <a:pPr marL="342900" indent="-342900">
              <a:buAutoNum type="arabicPeriod"/>
            </a:pPr>
            <a:r>
              <a:rPr lang="de-AT" sz="1400" b="1" dirty="0"/>
              <a:t>getrennte Konten</a:t>
            </a:r>
            <a:br>
              <a:rPr lang="de-AT" sz="1400" dirty="0"/>
            </a:br>
            <a:r>
              <a:rPr lang="de-AT" sz="1400" dirty="0"/>
              <a:t>Führe getrennte Konten für deine Privat/ Haushaltsausgaben und für deinen Betrieb. Leg dazu ein eigens Business-Konto an (oder eine eigene Business-Kassa), wo alle Einnahmen aus dem Hundetraining  hingehen. </a:t>
            </a:r>
            <a:br>
              <a:rPr lang="de-AT" sz="1400" dirty="0"/>
            </a:br>
            <a:br>
              <a:rPr lang="de-AT" sz="1400" dirty="0"/>
            </a:br>
            <a:r>
              <a:rPr lang="de-AT" sz="1400" b="1" dirty="0"/>
              <a:t>Aufgabe: Business-Konto eröffnen (falls nicht vorhanden)</a:t>
            </a:r>
            <a:endParaRPr lang="de-AT" sz="1400" dirty="0"/>
          </a:p>
          <a:p>
            <a:pPr marL="342900" indent="-342900">
              <a:buAutoNum type="arabicPeriod"/>
            </a:pPr>
            <a:r>
              <a:rPr lang="de-AT" sz="1400" b="1" dirty="0"/>
              <a:t>Das eigene „Gehalt“</a:t>
            </a:r>
            <a:br>
              <a:rPr lang="de-AT" sz="1400" dirty="0"/>
            </a:br>
            <a:r>
              <a:rPr lang="de-AT" sz="1400" dirty="0"/>
              <a:t>Von deinem Business-Konto zahlst du dir dein monatliches „Gehalt“ aus. Du kannst selber festsetzen, wieviel du verdienen möchtest (vorausgesetzt, dein Business hat genug verdient).  </a:t>
            </a:r>
            <a:br>
              <a:rPr lang="de-AT" sz="1400" dirty="0"/>
            </a:br>
            <a:br>
              <a:rPr lang="de-AT" sz="1400" dirty="0"/>
            </a:br>
            <a:r>
              <a:rPr lang="de-AT" sz="1400" b="1" dirty="0"/>
              <a:t>Aufgabe:  Definiere, wie hoch dein monatliches Gehalt in den nächsten 6 Monaten sein wird.</a:t>
            </a:r>
          </a:p>
          <a:p>
            <a:pPr marL="342900" indent="-342900">
              <a:buAutoNum type="arabicPeriod"/>
            </a:pPr>
            <a:r>
              <a:rPr lang="de-AT" sz="1400" b="1" dirty="0"/>
              <a:t>Steueranteil</a:t>
            </a:r>
            <a:br>
              <a:rPr lang="de-AT" sz="1400" dirty="0"/>
            </a:br>
            <a:r>
              <a:rPr lang="de-AT" sz="1400" dirty="0"/>
              <a:t>Vergiss nicht, dass von deinen Einnahmen Steuern und Sozialabgaben bestritten werden müssen. Leg also von den Einnahmen rechtzeitig was beiseite, damit du keine unliebsamen Überraschungen durch Steuernachzahlungen erlebst. </a:t>
            </a:r>
            <a:br>
              <a:rPr lang="de-AT" sz="1400" dirty="0"/>
            </a:br>
            <a:br>
              <a:rPr lang="de-AT" sz="1400" dirty="0"/>
            </a:br>
            <a:r>
              <a:rPr lang="de-AT" sz="1400" b="1" dirty="0"/>
              <a:t>Aufgabe:  Finde raus, was ungefähr du für 2018 an Steuern (Einkommenssteuer, Umsatzsteuer) gezahlt hast oder zahlen wirst.</a:t>
            </a:r>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5</a:t>
            </a:fld>
            <a:endParaRPr lang="de-DE" noProof="0" dirty="0"/>
          </a:p>
        </p:txBody>
      </p:sp>
    </p:spTree>
    <p:extLst>
      <p:ext uri="{BB962C8B-B14F-4D97-AF65-F5344CB8AC3E}">
        <p14:creationId xmlns:p14="http://schemas.microsoft.com/office/powerpoint/2010/main" val="12700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PROFIT ZUERST</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a:bodyPr>
          <a:lstStyle/>
          <a:p>
            <a:pPr marL="0" indent="0">
              <a:buNone/>
            </a:pPr>
            <a:r>
              <a:rPr lang="de-AT" sz="1400" dirty="0"/>
              <a:t>Nur allzu oft lassen wir unsere Finanzgebarung von den Ausgaben steuern. Soll heißen: was reinkommt, wird auch ausgegeben. Solange Geld da ist, </a:t>
            </a:r>
            <a:r>
              <a:rPr lang="de-AT" sz="1400" dirty="0" err="1"/>
              <a:t>kännen</a:t>
            </a:r>
            <a:r>
              <a:rPr lang="de-AT" sz="1400" dirty="0"/>
              <a:t> wir uns neue Geräte, neue Bücher, neue Kurse oder private Ausgaben leisten.  Das ist allerdings etwas kurzsichtig, denn da kommen ja noch diverse fixe Zahlungen oder saisonale Schwankungen dazu. Gewinn bleibt am Ende des Tages meist keiner über.</a:t>
            </a:r>
          </a:p>
          <a:p>
            <a:pPr marL="0" indent="0">
              <a:buNone/>
            </a:pPr>
            <a:r>
              <a:rPr lang="de-AT" sz="1400" dirty="0"/>
              <a:t>Der Unternehmer und Autor Mike </a:t>
            </a:r>
            <a:r>
              <a:rPr lang="de-AT" sz="1400" dirty="0" err="1"/>
              <a:t>Michalowicz</a:t>
            </a:r>
            <a:r>
              <a:rPr lang="de-AT" sz="1400" dirty="0"/>
              <a:t> hat ein „Profit </a:t>
            </a:r>
            <a:r>
              <a:rPr lang="de-AT" sz="1400" dirty="0" err="1"/>
              <a:t>first</a:t>
            </a:r>
            <a:r>
              <a:rPr lang="de-AT" sz="1400" dirty="0"/>
              <a:t>“ System entwickelt, das dem einen Riegel vorschiebt (mehr dazu in seinem Buch „Profit First: ein einfaches System jedwedes Unternehmen von einem kapitalfressenden Monster in eine Geldmaschine zu verwandeln“ oder auf </a:t>
            </a:r>
            <a:r>
              <a:rPr lang="de-AT" sz="1400" dirty="0" err="1"/>
              <a:t>youtube</a:t>
            </a:r>
            <a:r>
              <a:rPr lang="de-AT" sz="1400" dirty="0"/>
              <a:t>). Dabei werden alle Einnahmen prozentuell auf verschiedene „Töpfe“ aufgeteilt (physisch, nicht nur auf dem Papier!).  Die von ihm vorgeschlagenen %-Sätze müssen für Mitteleuropa aber angepasst werden und hängen auch von deiner Steuerbelastung ab.</a:t>
            </a:r>
          </a:p>
          <a:p>
            <a:pPr marL="0" indent="0">
              <a:buNone/>
            </a:pPr>
            <a:r>
              <a:rPr lang="de-AT" sz="1400" dirty="0"/>
              <a:t>Teile alle Einnahmen folgendermaßen auf: </a:t>
            </a:r>
          </a:p>
          <a:p>
            <a:pPr marL="342900" indent="-342900">
              <a:buAutoNum type="arabicPeriod"/>
            </a:pPr>
            <a:r>
              <a:rPr lang="de-AT" sz="1400" dirty="0"/>
              <a:t>Profit: 5 – 10%</a:t>
            </a:r>
          </a:p>
          <a:p>
            <a:pPr marL="342900" indent="-342900">
              <a:buAutoNum type="arabicPeriod"/>
            </a:pPr>
            <a:r>
              <a:rPr lang="de-AT" sz="1400" dirty="0"/>
              <a:t>Gehalt/Eigenentnahme:  35 – 60%</a:t>
            </a:r>
          </a:p>
          <a:p>
            <a:pPr marL="342900" indent="-342900">
              <a:buAutoNum type="arabicPeriod"/>
            </a:pPr>
            <a:r>
              <a:rPr lang="de-AT" sz="1400" dirty="0"/>
              <a:t>Business Ausgaben: ca. 10%</a:t>
            </a:r>
          </a:p>
          <a:p>
            <a:pPr marL="342900" indent="-342900">
              <a:buAutoNum type="arabicPeriod"/>
            </a:pPr>
            <a:r>
              <a:rPr lang="de-AT" sz="1400" dirty="0"/>
              <a:t>Steuern/Sozialabgaben: je nachdem 20 – 50%</a:t>
            </a:r>
          </a:p>
          <a:p>
            <a:pPr marL="0" indent="0">
              <a:buNone/>
            </a:pPr>
            <a:r>
              <a:rPr lang="de-AT" sz="1400" dirty="0"/>
              <a:t>Der Trick:  In jedem Bereich wird nur das ausgegeben, was in diesem Topf auch drin ist!  Nötigenfalls werden Ausgaben gekürzt, wenn kein Budget dafür da ist </a:t>
            </a: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6</a:t>
            </a:fld>
            <a:endParaRPr lang="de-DE" noProof="0" dirty="0"/>
          </a:p>
        </p:txBody>
      </p:sp>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AUSGABEN PLANUNG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Welche Einnahmen dein Business bisher gebracht hat bzw. nächstes Jahr bringen soll, hast du nun erhoben. </a:t>
            </a:r>
            <a:br>
              <a:rPr lang="de-AT" sz="1400" dirty="0"/>
            </a:br>
            <a:r>
              <a:rPr lang="de-AT" sz="1400" dirty="0"/>
              <a:t>Aber natürlich fallen auch Ausgaben an!  Hundetraining ist zwar kein besonders kapitalintensiver Zweig, aber natürlich gibt  es auch für unsereins Anfangsinvestitionen, laufende </a:t>
            </a:r>
            <a:r>
              <a:rPr lang="de-AT" sz="1400" dirty="0" err="1"/>
              <a:t>Instandhaltunskosten</a:t>
            </a:r>
            <a:r>
              <a:rPr lang="de-AT" sz="1400" dirty="0"/>
              <a:t> und laufende Betriebsausgaben. </a:t>
            </a:r>
          </a:p>
          <a:p>
            <a:pPr marL="0" indent="0">
              <a:buNone/>
            </a:pPr>
            <a:r>
              <a:rPr lang="de-AT" sz="1400" dirty="0"/>
              <a:t>Wichtig ist zu wissen, was da alles pro Monat bzw. pro Jahr fällig wird!  </a:t>
            </a:r>
            <a:br>
              <a:rPr lang="de-AT" sz="1400" dirty="0"/>
            </a:br>
            <a:r>
              <a:rPr lang="de-AT" sz="1400" dirty="0"/>
              <a:t>(Ein wunderbares (uns mit 7$ im Monat sehr günstiges) online-Tool dafür ist https://www.youneedabudget.com/)</a:t>
            </a:r>
          </a:p>
          <a:p>
            <a:pPr marL="0" indent="0">
              <a:buNone/>
            </a:pPr>
            <a:r>
              <a:rPr lang="de-AT" sz="1400" b="1" dirty="0"/>
              <a:t>Liste alle betrieblichen Ausgaben auf, die im Lauf des Jahres anfallen</a:t>
            </a:r>
            <a:r>
              <a:rPr lang="de-AT" sz="1400" dirty="0"/>
              <a:t>. </a:t>
            </a:r>
            <a:r>
              <a:rPr lang="de-AT" sz="1400" i="1" dirty="0"/>
              <a:t>Von Hundekeksen bis zu Werbekosten, von Versicherungen bis zu Weiterbildung, fixe Kosten wie Handy/Internet, Autokosten etc. nicht vergessen!</a:t>
            </a:r>
          </a:p>
          <a:p>
            <a:pPr marL="0" indent="0">
              <a:buNone/>
            </a:pPr>
            <a:endParaRPr lang="de-AT" sz="1400" i="1" dirty="0"/>
          </a:p>
          <a:p>
            <a:pPr marL="0" indent="0">
              <a:buNone/>
            </a:pPr>
            <a:r>
              <a:rPr lang="de-AT" sz="1400" b="1" dirty="0"/>
              <a:t>Erstell einen Plan (Liste, </a:t>
            </a:r>
            <a:r>
              <a:rPr lang="de-AT" sz="1400" b="1" dirty="0" err="1"/>
              <a:t>excel</a:t>
            </a:r>
            <a:r>
              <a:rPr lang="de-AT" sz="1400" b="1" dirty="0"/>
              <a:t>-Datei,….), welche fixen und wiederkehrenden Kosten wann und in welcher Höhe anfallen. </a:t>
            </a:r>
            <a:br>
              <a:rPr lang="de-AT" sz="1400" b="1" dirty="0"/>
            </a:br>
            <a:r>
              <a:rPr lang="de-AT" sz="1400" i="1" dirty="0"/>
              <a:t>(z.B. Versicherung halbjährlich im März und August in Höhe von </a:t>
            </a:r>
            <a:r>
              <a:rPr lang="de-AT" sz="1400" i="1" dirty="0" err="1"/>
              <a:t>xy</a:t>
            </a:r>
            <a:r>
              <a:rPr lang="de-AT" sz="1400" i="1" dirty="0"/>
              <a:t>,  Handy monatlich zur Monatsmitte in Höhe von </a:t>
            </a:r>
            <a:r>
              <a:rPr lang="de-AT" sz="1400" i="1" dirty="0" err="1"/>
              <a:t>xy</a:t>
            </a:r>
            <a:r>
              <a:rPr lang="de-AT" sz="1400" i="1" dirty="0"/>
              <a:t>…..)</a:t>
            </a:r>
          </a:p>
          <a:p>
            <a:pPr marL="0" indent="0">
              <a:buNone/>
            </a:pPr>
            <a:endParaRPr lang="de-AT" sz="1400" i="1" dirty="0"/>
          </a:p>
          <a:p>
            <a:pPr marL="0" indent="0">
              <a:buNone/>
            </a:pPr>
            <a:r>
              <a:rPr lang="de-AT" sz="1400" b="1" dirty="0"/>
              <a:t>Mach dir einen Plan, welche Ausgaben du für einmalige Investitionen oder Ausgaben für welchen Zeitraum vorsiehst). </a:t>
            </a:r>
            <a:br>
              <a:rPr lang="de-AT" sz="1400" i="1" dirty="0"/>
            </a:br>
            <a:r>
              <a:rPr lang="de-AT" sz="1400" i="1" dirty="0"/>
              <a:t>(z.B. </a:t>
            </a:r>
            <a:r>
              <a:rPr lang="de-AT" sz="1400" i="1" dirty="0" err="1"/>
              <a:t>Agility</a:t>
            </a:r>
            <a:r>
              <a:rPr lang="de-AT" sz="1400" i="1" dirty="0"/>
              <a:t>-Tunnel in Höhe von </a:t>
            </a:r>
            <a:r>
              <a:rPr lang="de-AT" sz="1400" i="1" dirty="0" err="1"/>
              <a:t>xy</a:t>
            </a:r>
            <a:r>
              <a:rPr lang="de-AT" sz="1400" i="1" dirty="0"/>
              <a:t> im Mai,  Werbemittel in Höhe von </a:t>
            </a:r>
            <a:r>
              <a:rPr lang="de-AT" sz="1400" i="1" dirty="0" err="1"/>
              <a:t>xy</a:t>
            </a:r>
            <a:r>
              <a:rPr lang="de-AT" sz="1400" i="1" dirty="0"/>
              <a:t> im Februar und August,,….)</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7</a:t>
            </a:fld>
            <a:endParaRPr lang="de-DE" noProof="0" dirty="0"/>
          </a:p>
        </p:txBody>
      </p:sp>
    </p:spTree>
    <p:extLst>
      <p:ext uri="{BB962C8B-B14F-4D97-AF65-F5344CB8AC3E}">
        <p14:creationId xmlns:p14="http://schemas.microsoft.com/office/powerpoint/2010/main" val="3770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PREISGESTALTUNG</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Es gibt unterschiedliche Strategien, wie man seine Preise festlegt.  </a:t>
            </a:r>
            <a:br>
              <a:rPr lang="de-AT" sz="1400" dirty="0"/>
            </a:br>
            <a:br>
              <a:rPr lang="de-AT" sz="1400" b="1" dirty="0"/>
            </a:br>
            <a:r>
              <a:rPr lang="de-AT" sz="1400" b="1" dirty="0"/>
              <a:t>die häufigste</a:t>
            </a:r>
            <a:r>
              <a:rPr lang="de-AT" sz="1400" dirty="0"/>
              <a:t>: Man schaut, was marküblich ist und steig ein wenig darunter ein (weil man ja „neu“ ist).</a:t>
            </a:r>
            <a:br>
              <a:rPr lang="de-AT" sz="1400" dirty="0"/>
            </a:br>
            <a:br>
              <a:rPr lang="de-AT" sz="1400" dirty="0"/>
            </a:br>
            <a:r>
              <a:rPr lang="de-AT" sz="1400" b="1" dirty="0"/>
              <a:t>die logische</a:t>
            </a:r>
            <a:r>
              <a:rPr lang="de-AT" sz="1400" dirty="0"/>
              <a:t>:  Man überlegt, wieviel Einkommen man pro Monat erwirtschaften will und </a:t>
            </a:r>
            <a:r>
              <a:rPr lang="de-AT" sz="1400" dirty="0" err="1"/>
              <a:t>wieviele</a:t>
            </a:r>
            <a:r>
              <a:rPr lang="de-AT" sz="1400" dirty="0"/>
              <a:t> Kurse / </a:t>
            </a:r>
            <a:r>
              <a:rPr lang="de-AT" sz="1400" dirty="0" err="1"/>
              <a:t>Kliententermine</a:t>
            </a:r>
            <a:r>
              <a:rPr lang="de-AT" sz="1400" dirty="0"/>
              <a:t> man sinnvoll pro Tag oder Woche machen kann und errechnet daraus, was daher jeder Termin/jeder Kurs kosten muss. </a:t>
            </a:r>
            <a:br>
              <a:rPr lang="de-AT" sz="1400" dirty="0"/>
            </a:br>
            <a:br>
              <a:rPr lang="de-AT" sz="1400" b="1" dirty="0"/>
            </a:br>
            <a:r>
              <a:rPr lang="de-AT" sz="1400" b="1" dirty="0"/>
              <a:t>die emotionale</a:t>
            </a:r>
            <a:r>
              <a:rPr lang="de-AT" sz="1400" dirty="0"/>
              <a:t>: man schätzt, was jemand wohl bereit wäre, für das eigene Angebot zu zahlen und geht dabei von sich selber aus (und würde für sich selber wenig zahlen).</a:t>
            </a:r>
            <a:br>
              <a:rPr lang="de-AT" sz="1400" dirty="0"/>
            </a:br>
            <a:br>
              <a:rPr lang="de-AT" sz="1400" dirty="0"/>
            </a:br>
            <a:r>
              <a:rPr lang="de-AT" sz="1400" b="1" dirty="0"/>
              <a:t>die sinnvolle. </a:t>
            </a:r>
            <a:r>
              <a:rPr lang="de-AT" sz="1400" dirty="0"/>
              <a:t>man überlegt (und fragt möglichst unter direkt betroffenen nach), was es jemandem Wert wäre, das Ziel zu erreichen, das dein Angebot ermöglicht. Was wäre es jemandem wert, wenn der Hund wirklich verlässlich kommt oder wenn er nicht mehr an der Leine zieht oder wenn seine Angststörung überwunden wird?</a:t>
            </a:r>
          </a:p>
          <a:p>
            <a:pPr marL="0" indent="0">
              <a:buNone/>
            </a:pPr>
            <a:r>
              <a:rPr lang="de-AT" sz="1400" b="1" dirty="0"/>
              <a:t>Aufgabe: </a:t>
            </a:r>
          </a:p>
          <a:p>
            <a:pPr marL="0" indent="0">
              <a:buNone/>
            </a:pPr>
            <a:r>
              <a:rPr lang="de-AT" sz="1400" b="1" dirty="0"/>
              <a:t>Kalkuliere deine Preise zur Übung mal nach der „logischen“ Variante.</a:t>
            </a:r>
          </a:p>
          <a:p>
            <a:pPr marL="0" indent="0">
              <a:buNone/>
            </a:pPr>
            <a:r>
              <a:rPr lang="de-AT" sz="1400" b="1" dirty="0"/>
              <a:t>Kalkuliere deine Preise dann zur Übung mal nach der „sinnvollen“ Variant.</a:t>
            </a:r>
          </a:p>
          <a:p>
            <a:pPr marL="0" indent="0">
              <a:buNone/>
            </a:pPr>
            <a:r>
              <a:rPr lang="de-AT" sz="1400" b="1" dirty="0"/>
              <a:t>Überdenke danach deine aktuellen Preise und gestalte sie ggfs. neu (zum Beispiel mit Jahresbeginn 2019)</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8</a:t>
            </a:fld>
            <a:endParaRPr lang="de-DE" noProof="0" dirty="0"/>
          </a:p>
        </p:txBody>
      </p:sp>
    </p:spTree>
    <p:extLst>
      <p:ext uri="{BB962C8B-B14F-4D97-AF65-F5344CB8AC3E}">
        <p14:creationId xmlns:p14="http://schemas.microsoft.com/office/powerpoint/2010/main" val="3035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PAKETE &amp; ANGEBOTE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Es macht einen Unterschied, ob du eine einzelne Trainingsstunde verkaufst oder einen ganzen Kurs.  In preislicher Hinsicht für deine Klienten vielleicht gar nicht so, für dich und deinen Arbeitsaufwand aber jedenfalls!</a:t>
            </a:r>
          </a:p>
          <a:p>
            <a:pPr marL="0" indent="0">
              <a:buNone/>
            </a:pPr>
            <a:r>
              <a:rPr lang="de-AT" sz="1400" dirty="0"/>
              <a:t>Einzelstunden sind die „teuerste“ Form deiner Arbeit. Du musst ja den gesamten Aufwand für Werbung, Kundengewinnung, deine Overheadkosten und dein gesamtes Knowhow anteilsmäßig mit hineinrechnen. Dazu noch den Aufwand für die Kontaktanbahnung, Terminvereinbarung, etc. Würde man das alles seriös mit einrechnen, müsste deine Einzelstunde viel mehr kosten als sie tut!</a:t>
            </a:r>
          </a:p>
          <a:p>
            <a:pPr marL="0" indent="0">
              <a:buNone/>
            </a:pPr>
            <a:r>
              <a:rPr lang="de-AT" sz="1400" dirty="0"/>
              <a:t>Es ist sowohl betriebswirtschaftlich als auch für den Trainingsprozess fast immer sinnvoller, ganze Kurse oder Trainingspakete zu verkaufen. Damit du den ganzen Aufwand  nicht bloß für eine einzelne Trainingsstunde betrieben hast, sondern gleich für einen 10er Block, ein Trainingspaket oder einen Kurs. </a:t>
            </a:r>
          </a:p>
          <a:p>
            <a:pPr marL="0" indent="0">
              <a:buNone/>
            </a:pPr>
            <a:r>
              <a:rPr lang="de-AT" sz="1400" b="1" dirty="0"/>
              <a:t>Welche „Pakete“ hast du bereits im Angebot, die auch gut angenommen werden? Überprüf, ob die Preise wirklich passen.</a:t>
            </a:r>
          </a:p>
          <a:p>
            <a:pPr marL="0" indent="0">
              <a:buNone/>
            </a:pPr>
            <a:endParaRPr lang="de-AT" sz="1400" b="1" dirty="0"/>
          </a:p>
          <a:p>
            <a:pPr marL="0" indent="0">
              <a:buNone/>
            </a:pPr>
            <a:r>
              <a:rPr lang="de-AT" sz="1400" b="1" dirty="0"/>
              <a:t>Welche „Pakete“ kannst du neu schnüren und ausprobieren?</a:t>
            </a:r>
            <a:br>
              <a:rPr lang="de-AT" sz="1400" b="1" dirty="0"/>
            </a:br>
            <a:r>
              <a:rPr lang="de-AT" sz="1400" b="1" dirty="0"/>
              <a:t>(z.B. Workshop mit nachfolgenden Übungsstunden, Begegnungstraining mit einem Paket aus mehreren Einzelstunden, social </a:t>
            </a:r>
            <a:r>
              <a:rPr lang="de-AT" sz="1400" b="1" dirty="0" err="1"/>
              <a:t>walks</a:t>
            </a:r>
            <a:r>
              <a:rPr lang="de-AT" sz="1400" b="1" dirty="0"/>
              <a:t> und begleiteten Spaziergängen,…)</a:t>
            </a:r>
            <a:br>
              <a:rPr lang="de-AT" sz="1400" b="1" dirty="0"/>
            </a:br>
            <a:r>
              <a:rPr lang="de-AT" sz="1400" b="1" dirty="0"/>
              <a:t>Leg passende Preise dafür fest.</a:t>
            </a:r>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9</a:t>
            </a:fld>
            <a:endParaRPr lang="de-DE" noProof="0" dirty="0"/>
          </a:p>
        </p:txBody>
      </p:sp>
    </p:spTree>
    <p:extLst>
      <p:ext uri="{BB962C8B-B14F-4D97-AF65-F5344CB8AC3E}">
        <p14:creationId xmlns:p14="http://schemas.microsoft.com/office/powerpoint/2010/main" val="20225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718</Words>
  <Application>Microsoft Office PowerPoint</Application>
  <PresentationFormat>A4-Papier (210 x 297 mm)</PresentationFormat>
  <Paragraphs>85</Paragraphs>
  <Slides>10</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Arial</vt:lpstr>
      <vt:lpstr>Century Gothic</vt:lpstr>
      <vt:lpstr>Bücher 16 x 9</vt:lpstr>
      <vt:lpstr>„erstklassig“</vt:lpstr>
      <vt:lpstr>finanzen</vt:lpstr>
      <vt:lpstr>ANALYSE  </vt:lpstr>
      <vt:lpstr>EINKOMMENSZIELE</vt:lpstr>
      <vt:lpstr>BASICS RUND UMS GELD</vt:lpstr>
      <vt:lpstr>PROFIT ZUERST</vt:lpstr>
      <vt:lpstr>AUSGABEN PLANUNG </vt:lpstr>
      <vt:lpstr>PREISGESTALTUNG</vt:lpstr>
      <vt:lpstr>PAKETE &amp; ANGEBOTE</vt:lpstr>
      <vt:lpstr>DIE EINSTELLUNG ZUM GELD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2018-12-03T00:33:19Z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