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1" r:id="rId5"/>
    <p:sldId id="296" r:id="rId6"/>
    <p:sldId id="304" r:id="rId7"/>
  </p:sldIdLst>
  <p:sldSz cx="6858000" cy="9906000" type="A4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160" userDrawn="1">
          <p15:clr>
            <a:srgbClr val="A4A3A4"/>
          </p15:clr>
        </p15:guide>
        <p15:guide id="10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 autoAdjust="0"/>
    <p:restoredTop sz="94667" autoAdjust="0"/>
  </p:normalViewPr>
  <p:slideViewPr>
    <p:cSldViewPr showGuides="1">
      <p:cViewPr varScale="1">
        <p:scale>
          <a:sx n="60" d="100"/>
          <a:sy n="60" d="100"/>
        </p:scale>
        <p:origin x="2814" y="66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471CA7-C7F5-4357-8634-245DFB53626A}" type="datetime1">
              <a:rPr lang="de-DE" smtClean="0">
                <a:solidFill>
                  <a:schemeClr val="tx2"/>
                </a:solidFill>
              </a:rPr>
              <a:t>14.01.2019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e-DE" smtClean="0">
                <a:solidFill>
                  <a:schemeClr val="tx2"/>
                </a:solidFill>
              </a:rPr>
              <a:pPr algn="r" rtl="0"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BD9EDEE-B7FC-48B6-84C2-4E9B2A4DEB5D}" type="datetime1">
              <a:rPr lang="de-DE" smtClean="0"/>
              <a:pPr/>
              <a:t>14.01.2019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8900" y="2164646"/>
            <a:ext cx="3943350" cy="4764970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7799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28900" y="7117644"/>
            <a:ext cx="3943350" cy="179775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4044" b="0">
                <a:solidFill>
                  <a:schemeClr val="tx1"/>
                </a:solidFill>
              </a:defRPr>
            </a:lvl1pPr>
            <a:lvl2pPr marL="88035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6071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41078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2143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0179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8215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6251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4287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458156"/>
            <a:ext cx="5715000" cy="6347178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7209C-614F-4F97-9E1F-5C28C60D31AE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43550" y="396700"/>
            <a:ext cx="800100" cy="85187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96700"/>
            <a:ext cx="4800600" cy="8518700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D47CC4-C18B-40F2-9D42-269617E32C86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D0D272-F45E-4CE9-B237-43508A2A7FC3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420556"/>
            <a:ext cx="3943350" cy="2788356"/>
          </a:xfrm>
        </p:spPr>
        <p:txBody>
          <a:bodyPr rtlCol="0" anchor="t">
            <a:normAutofit/>
          </a:bodyPr>
          <a:lstStyle>
            <a:lvl1pPr algn="l" rtl="0">
              <a:defRPr sz="7799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4512734"/>
            <a:ext cx="3943350" cy="1873425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4044">
                <a:solidFill>
                  <a:schemeClr val="tx1"/>
                </a:solidFill>
              </a:defRPr>
            </a:lvl1pPr>
            <a:lvl2pPr marL="880359" indent="0" algn="l" rtl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760719" indent="0" algn="l" rtl="0">
              <a:buNone/>
              <a:defRPr sz="3033">
                <a:solidFill>
                  <a:schemeClr val="tx1">
                    <a:tint val="75000"/>
                  </a:schemeClr>
                </a:solidFill>
              </a:defRPr>
            </a:lvl3pPr>
            <a:lvl4pPr marL="2641078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4pPr>
            <a:lvl5pPr marL="3521436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5pPr>
            <a:lvl6pPr marL="4401797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6pPr>
            <a:lvl7pPr marL="5282156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7pPr>
            <a:lvl8pPr marL="6162515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8pPr>
            <a:lvl9pPr marL="7042875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8650" y="2458155"/>
            <a:ext cx="2843224" cy="6457244"/>
          </a:xfrm>
        </p:spPr>
        <p:txBody>
          <a:bodyPr rtlCol="0">
            <a:normAutofit/>
          </a:bodyPr>
          <a:lstStyle>
            <a:lvl1pPr algn="l" rtl="0">
              <a:defRPr sz="3322" baseline="0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14748" y="2458155"/>
            <a:ext cx="2828903" cy="6457244"/>
          </a:xfrm>
        </p:spPr>
        <p:txBody>
          <a:bodyPr rtlCol="0">
            <a:normAutofit/>
          </a:bodyPr>
          <a:lstStyle>
            <a:lvl1pPr algn="l" rtl="0">
              <a:defRPr sz="3322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C76BC5-7123-48F0-A5E7-70E698FC0D4E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0936" y="2323874"/>
            <a:ext cx="2798064" cy="978126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3178" b="1"/>
            </a:lvl1pPr>
            <a:lvl2pPr marL="880359" indent="0" algn="l" rtl="0">
              <a:buNone/>
              <a:defRPr sz="3900" b="1"/>
            </a:lvl2pPr>
            <a:lvl3pPr marL="1760719" indent="0" algn="l" rtl="0">
              <a:buNone/>
              <a:defRPr sz="3467" b="1"/>
            </a:lvl3pPr>
            <a:lvl4pPr marL="2641078" indent="0" algn="l" rtl="0">
              <a:buNone/>
              <a:defRPr sz="3033" b="1"/>
            </a:lvl4pPr>
            <a:lvl5pPr marL="3521436" indent="0" algn="l" rtl="0">
              <a:buNone/>
              <a:defRPr sz="3033" b="1"/>
            </a:lvl5pPr>
            <a:lvl6pPr marL="4401797" indent="0" algn="l" rtl="0">
              <a:buNone/>
              <a:defRPr sz="3033" b="1"/>
            </a:lvl6pPr>
            <a:lvl7pPr marL="5282156" indent="0" algn="l" rtl="0">
              <a:buNone/>
              <a:defRPr sz="3033" b="1"/>
            </a:lvl7pPr>
            <a:lvl8pPr marL="6162515" indent="0" algn="l" rtl="0">
              <a:buNone/>
              <a:defRPr sz="3033" b="1"/>
            </a:lvl8pPr>
            <a:lvl9pPr marL="7042875" indent="0" algn="l" rtl="0">
              <a:buNone/>
              <a:defRPr sz="3033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650" y="3393723"/>
            <a:ext cx="2800350" cy="5521677"/>
          </a:xfrm>
        </p:spPr>
        <p:txBody>
          <a:bodyPr rtlCol="0">
            <a:normAutofit/>
          </a:bodyPr>
          <a:lstStyle>
            <a:lvl1pPr algn="l" rtl="0">
              <a:defRPr sz="2889"/>
            </a:lvl1pPr>
            <a:lvl2pPr algn="l" rtl="0">
              <a:defRPr sz="2600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5586" y="2323874"/>
            <a:ext cx="2798064" cy="978126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3178" b="1"/>
            </a:lvl1pPr>
            <a:lvl2pPr marL="880359" indent="0" algn="l" rtl="0">
              <a:buNone/>
              <a:defRPr sz="3900" b="1"/>
            </a:lvl2pPr>
            <a:lvl3pPr marL="1760719" indent="0" algn="l" rtl="0">
              <a:buNone/>
              <a:defRPr sz="3467" b="1"/>
            </a:lvl3pPr>
            <a:lvl4pPr marL="2641078" indent="0" algn="l" rtl="0">
              <a:buNone/>
              <a:defRPr sz="3033" b="1"/>
            </a:lvl4pPr>
            <a:lvl5pPr marL="3521436" indent="0" algn="l" rtl="0">
              <a:buNone/>
              <a:defRPr sz="3033" b="1"/>
            </a:lvl5pPr>
            <a:lvl6pPr marL="4401797" indent="0" algn="l" rtl="0">
              <a:buNone/>
              <a:defRPr sz="3033" b="1"/>
            </a:lvl6pPr>
            <a:lvl7pPr marL="5282156" indent="0" algn="l" rtl="0">
              <a:buNone/>
              <a:defRPr sz="3033" b="1"/>
            </a:lvl7pPr>
            <a:lvl8pPr marL="6162515" indent="0" algn="l" rtl="0">
              <a:buNone/>
              <a:defRPr sz="3033" b="1"/>
            </a:lvl8pPr>
            <a:lvl9pPr marL="7042875" indent="0" algn="l" rtl="0">
              <a:buNone/>
              <a:defRPr sz="3033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3543300" y="3393723"/>
            <a:ext cx="2800350" cy="5521677"/>
          </a:xfrm>
        </p:spPr>
        <p:txBody>
          <a:bodyPr rtlCol="0">
            <a:normAutofit/>
          </a:bodyPr>
          <a:lstStyle>
            <a:lvl1pPr algn="l" rtl="0">
              <a:defRPr sz="2889"/>
            </a:lvl1pPr>
            <a:lvl2pPr algn="l" rtl="0">
              <a:defRPr sz="2600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A1E98C-B345-44B5-BD9C-F1160D1759BE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F33F36-3249-4D5F-973E-A8CCBC68809A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783AA6-3892-434F-AB49-0F5648FCDA2E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228850" y="0"/>
            <a:ext cx="44577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1" y="2458156"/>
            <a:ext cx="1885950" cy="4109155"/>
          </a:xfrm>
        </p:spPr>
        <p:txBody>
          <a:bodyPr rtlCol="0" anchor="b">
            <a:normAutofit/>
          </a:bodyPr>
          <a:lstStyle>
            <a:lvl1pPr algn="l" rtl="0">
              <a:defRPr sz="2889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4600" y="697089"/>
            <a:ext cx="3829050" cy="8511822"/>
          </a:xfrm>
        </p:spPr>
        <p:txBody>
          <a:bodyPr rtlCol="0">
            <a:normAutofit/>
          </a:bodyPr>
          <a:lstStyle>
            <a:lvl1pPr algn="l" rtl="0">
              <a:defRPr sz="3467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algn="l" rtl="0">
              <a:defRPr sz="2600"/>
            </a:lvl5pPr>
            <a:lvl6pPr algn="l" rtl="0">
              <a:defRPr sz="2600"/>
            </a:lvl6pPr>
            <a:lvl7pPr algn="l" rtl="0">
              <a:defRPr sz="2600"/>
            </a:lvl7pPr>
            <a:lvl8pPr algn="l" rtl="0">
              <a:defRPr sz="2600"/>
            </a:lvl8pPr>
            <a:lvl9pPr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1451" y="6714067"/>
            <a:ext cx="1885950" cy="24948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733"/>
              </a:spcBef>
              <a:buNone/>
              <a:defRPr sz="2311"/>
            </a:lvl1pPr>
            <a:lvl2pPr marL="880359" indent="0" algn="l" rtl="0">
              <a:buNone/>
              <a:defRPr sz="2311"/>
            </a:lvl2pPr>
            <a:lvl3pPr marL="1760719" indent="0" algn="l" rtl="0">
              <a:buNone/>
              <a:defRPr sz="1877"/>
            </a:lvl3pPr>
            <a:lvl4pPr marL="2641078" indent="0" algn="l" rtl="0">
              <a:buNone/>
              <a:defRPr sz="1733"/>
            </a:lvl4pPr>
            <a:lvl5pPr marL="3521436" indent="0" algn="l" rtl="0">
              <a:buNone/>
              <a:defRPr sz="1733"/>
            </a:lvl5pPr>
            <a:lvl6pPr marL="4401797" indent="0" algn="l" rtl="0">
              <a:buNone/>
              <a:defRPr sz="1733"/>
            </a:lvl6pPr>
            <a:lvl7pPr marL="5282156" indent="0" algn="l" rtl="0">
              <a:buNone/>
              <a:defRPr sz="1733"/>
            </a:lvl7pPr>
            <a:lvl8pPr marL="6162515" indent="0" algn="l" rtl="0">
              <a:buNone/>
              <a:defRPr sz="1733"/>
            </a:lvl8pPr>
            <a:lvl9pPr marL="7042875" indent="0" algn="l" rtl="0">
              <a:buNone/>
              <a:defRPr sz="1733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8799FA-65AA-468C-9827-01BB74F9F28B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71575" y="0"/>
            <a:ext cx="451485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934199"/>
            <a:ext cx="4114800" cy="1100667"/>
          </a:xfrm>
        </p:spPr>
        <p:txBody>
          <a:bodyPr rtlCol="0" anchor="b">
            <a:normAutofit/>
          </a:bodyPr>
          <a:lstStyle>
            <a:lvl1pPr algn="l" rtl="0">
              <a:defRPr sz="2889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71600" y="403581"/>
            <a:ext cx="4114800" cy="64251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4044"/>
            </a:lvl1pPr>
            <a:lvl2pPr marL="880359" indent="0" algn="l" rtl="0">
              <a:buNone/>
              <a:defRPr sz="5344"/>
            </a:lvl2pPr>
            <a:lvl3pPr marL="1760719" indent="0" algn="l" rtl="0">
              <a:buNone/>
              <a:defRPr sz="4622"/>
            </a:lvl3pPr>
            <a:lvl4pPr marL="2641078" indent="0" algn="l" rtl="0">
              <a:buNone/>
              <a:defRPr sz="3900"/>
            </a:lvl4pPr>
            <a:lvl5pPr marL="3521436" indent="0" algn="l" rtl="0">
              <a:buNone/>
              <a:defRPr sz="3900"/>
            </a:lvl5pPr>
            <a:lvl6pPr marL="4401797" indent="0" algn="l" rtl="0">
              <a:buNone/>
              <a:defRPr sz="3900"/>
            </a:lvl6pPr>
            <a:lvl7pPr marL="5282156" indent="0" algn="l" rtl="0">
              <a:buNone/>
              <a:defRPr sz="3900"/>
            </a:lvl7pPr>
            <a:lvl8pPr marL="6162515" indent="0" algn="l" rtl="0">
              <a:buNone/>
              <a:defRPr sz="3900"/>
            </a:lvl8pPr>
            <a:lvl9pPr marL="7042875" indent="0" algn="l" rtl="0">
              <a:buNone/>
              <a:defRPr sz="39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8034868"/>
            <a:ext cx="4114800" cy="11740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311"/>
            </a:lvl1pPr>
            <a:lvl2pPr marL="880359" indent="0" algn="l" rtl="0">
              <a:buNone/>
              <a:defRPr sz="2311"/>
            </a:lvl2pPr>
            <a:lvl3pPr marL="1760719" indent="0" algn="l" rtl="0">
              <a:buNone/>
              <a:defRPr sz="1877"/>
            </a:lvl3pPr>
            <a:lvl4pPr marL="2641078" indent="0" algn="l" rtl="0">
              <a:buNone/>
              <a:defRPr sz="1733"/>
            </a:lvl4pPr>
            <a:lvl5pPr marL="3521436" indent="0" algn="l" rtl="0">
              <a:buNone/>
              <a:defRPr sz="1733"/>
            </a:lvl5pPr>
            <a:lvl6pPr marL="4401797" indent="0" algn="l" rtl="0">
              <a:buNone/>
              <a:defRPr sz="1733"/>
            </a:lvl6pPr>
            <a:lvl7pPr marL="5282156" indent="0" algn="l" rtl="0">
              <a:buNone/>
              <a:defRPr sz="1733"/>
            </a:lvl7pPr>
            <a:lvl8pPr marL="6162515" indent="0" algn="l" rtl="0">
              <a:buNone/>
              <a:defRPr sz="1733"/>
            </a:lvl8pPr>
            <a:lvl9pPr marL="7042875" indent="0" algn="l" rtl="0">
              <a:buNone/>
              <a:defRPr sz="1733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952D57-1E6F-458A-85A1-CF8B9A0D4361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71450" y="0"/>
            <a:ext cx="65151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110067"/>
            <a:ext cx="5715000" cy="201788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2458155"/>
            <a:ext cx="5715000" cy="64572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9245603"/>
            <a:ext cx="154305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5311E49-3590-48FD-9A9C-AF61A48C115C}" type="datetime1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98734" y="9245603"/>
            <a:ext cx="349758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20510" y="9245603"/>
            <a:ext cx="623141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760719" rtl="0" eaLnBrk="1" latinLnBrk="0" hangingPunct="1">
        <a:lnSpc>
          <a:spcPct val="85000"/>
        </a:lnSpc>
        <a:spcBef>
          <a:spcPct val="0"/>
        </a:spcBef>
        <a:buNone/>
        <a:tabLst/>
        <a:defRPr sz="6355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180" indent="-440180" algn="l" defTabSz="1760719" rtl="0" eaLnBrk="1" latinLnBrk="0" hangingPunct="1">
        <a:lnSpc>
          <a:spcPct val="95000"/>
        </a:lnSpc>
        <a:spcBef>
          <a:spcPts val="2695"/>
        </a:spcBef>
        <a:buSzPct val="100000"/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1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2pPr>
      <a:lvl3pPr marL="1672682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288935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86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21436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37689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53941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228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359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719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078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436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1797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156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2515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2875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15FC2B-15D9-4685-92DC-193C761F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400" dirty="0">
                <a:solidFill>
                  <a:srgbClr val="D40018"/>
                </a:solidFill>
              </a:rPr>
              <a:t>„erstklassig“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901804B-5CAA-4297-8B1E-5D32524968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4263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3F8057-60AE-4442-82DE-FC3E3326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de-AT" dirty="0" err="1"/>
              <a:t>mastermind</a:t>
            </a:r>
            <a:r>
              <a:rPr lang="de-AT" dirty="0"/>
              <a:t> – </a:t>
            </a:r>
            <a:r>
              <a:rPr lang="de-AT" dirty="0" err="1"/>
              <a:t>kursbuch</a:t>
            </a:r>
            <a:br>
              <a:rPr lang="de-AT" dirty="0"/>
            </a:br>
            <a:r>
              <a:rPr lang="de-AT" sz="1800" i="1" dirty="0" err="1"/>
              <a:t>kapitel</a:t>
            </a:r>
            <a:r>
              <a:rPr lang="de-AT" sz="1800" i="1" dirty="0"/>
              <a:t> 5: VOM UMGANG MIT MENSCHEN UND HUNDEN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E33F38-A53C-4354-90C7-ED11F09A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40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266D661-03F1-4E44-908D-49FD26F2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40"/>
            <a:ext cx="5715000" cy="1170525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rgbClr val="D40018"/>
                </a:solidFill>
              </a:rPr>
              <a:t>Arbeitsblatt 1:</a:t>
            </a:r>
            <a:br>
              <a:rPr lang="de-AT" sz="2400" dirty="0">
                <a:solidFill>
                  <a:srgbClr val="D40018"/>
                </a:solidFill>
              </a:rPr>
            </a:br>
            <a:r>
              <a:rPr lang="de-AT" sz="2400" dirty="0">
                <a:solidFill>
                  <a:srgbClr val="D40018"/>
                </a:solidFill>
              </a:rPr>
              <a:t>MEIN (ALB/TRAUM)KLIENT 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91ABDB-A7EA-4B9F-9443-5A3436B9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40632"/>
            <a:ext cx="5715000" cy="783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/>
              <a:t>Überleg dir bitte, welche Menschen du im Umgang am schwierigsten findest und welche ihrer Eigenschaften oder Verhaltensweisen denn dieses „schwierig sein“ ausmachen. </a:t>
            </a:r>
          </a:p>
          <a:p>
            <a:pPr marL="0" indent="0">
              <a:buNone/>
            </a:pPr>
            <a:r>
              <a:rPr lang="de-AT" sz="1400" dirty="0"/>
              <a:t>Leg dir als nächstes einen Plan zurecht (schriftlich!), wie du mit dieser Art Menschen in Zukunft am besten umgehen kannst und berücksichtige dabei die folgenden Punkte:</a:t>
            </a:r>
          </a:p>
          <a:p>
            <a:pPr marL="0" indent="0">
              <a:buNone/>
            </a:pPr>
            <a:r>
              <a:rPr lang="de-AT" sz="1400" b="1" dirty="0"/>
              <a:t>Welche Motivation oder Emotion steht hinter dem Verhalten dieses Menschen? </a:t>
            </a:r>
          </a:p>
          <a:p>
            <a:pPr marL="0" indent="0">
              <a:buNone/>
            </a:pPr>
            <a:br>
              <a:rPr lang="de-AT" sz="1400" b="1" dirty="0"/>
            </a:br>
            <a:r>
              <a:rPr lang="de-AT" sz="1400" b="1" dirty="0"/>
              <a:t>Wie sprichst du diese Motivation am besten an? Was will der Mensch erreichen/erleben und wie bekommt er das auf zielführende Weise?</a:t>
            </a:r>
          </a:p>
          <a:p>
            <a:pPr marL="0" indent="0">
              <a:buNone/>
            </a:pPr>
            <a:br>
              <a:rPr lang="de-AT" sz="1400" b="1" dirty="0"/>
            </a:br>
            <a:r>
              <a:rPr lang="de-AT" sz="1400" b="1" dirty="0"/>
              <a:t>Auf welches Verhalten von dir reagiert dieser Mensch am positivsten, womit „nimmst“ du ihn am besten?</a:t>
            </a:r>
          </a:p>
          <a:p>
            <a:pPr marL="0" indent="0">
              <a:buNone/>
            </a:pPr>
            <a:r>
              <a:rPr lang="de-AT" sz="1400" b="1" dirty="0"/>
              <a:t>Was triggert dieser Mensch in dir, dass du das so schwierig findest? (eigene Unsicherheiten, frühere Erlebnisse,….. )</a:t>
            </a:r>
          </a:p>
          <a:p>
            <a:pPr marL="0" indent="0">
              <a:buNone/>
            </a:pPr>
            <a:endParaRPr lang="de-AT" sz="1400" b="1" dirty="0"/>
          </a:p>
          <a:p>
            <a:pPr marL="0" indent="0">
              <a:buNone/>
            </a:pPr>
            <a:r>
              <a:rPr lang="de-AT" sz="1400" b="1" dirty="0"/>
              <a:t>Was kannst du selber tun, damit dieser Mensch für dich eine positive Herausforderung oder gar ein fast schon Traumklient wird?</a:t>
            </a:r>
          </a:p>
          <a:p>
            <a:pPr marL="0" indent="0">
              <a:buNone/>
            </a:pPr>
            <a:br>
              <a:rPr lang="de-AT" sz="1400" dirty="0"/>
            </a:br>
            <a:endParaRPr lang="de-AT" sz="1400" dirty="0"/>
          </a:p>
          <a:p>
            <a:pPr marL="0" indent="0">
              <a:buNone/>
            </a:pPr>
            <a:endParaRPr lang="de-AT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FB495-2220-427F-9659-4CB3D6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83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266D661-03F1-4E44-908D-49FD26F2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40"/>
            <a:ext cx="5715000" cy="1170525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rgbClr val="D40018"/>
                </a:solidFill>
              </a:rPr>
              <a:t>Arbeitsblatt 2</a:t>
            </a:r>
            <a:br>
              <a:rPr lang="de-AT" sz="2400" dirty="0">
                <a:solidFill>
                  <a:srgbClr val="D40018"/>
                </a:solidFill>
              </a:rPr>
            </a:br>
            <a:r>
              <a:rPr lang="de-AT" sz="2400" dirty="0">
                <a:solidFill>
                  <a:srgbClr val="D40018"/>
                </a:solidFill>
              </a:rPr>
              <a:t>WIRKSAME BELOHNUNGEN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91ABDB-A7EA-4B9F-9443-5A3436B9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616"/>
            <a:ext cx="5715000" cy="783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/>
              <a:t>Auch Menschen lernen am besten über positive Bestärkung, also brauchst du natürlich Möglichkeiten, deine KlientInnen positiv zu bestärken. Wie machst du das (bei wem) am besten?</a:t>
            </a:r>
          </a:p>
          <a:p>
            <a:pPr marL="0" indent="0">
              <a:buNone/>
            </a:pPr>
            <a:r>
              <a:rPr lang="de-AT" sz="1400" b="1" dirty="0"/>
              <a:t>Liste auf, welche Möglichkeiten der positiven Bestärkung du für KlientInnen hast </a:t>
            </a:r>
            <a:r>
              <a:rPr lang="de-AT" sz="1400" dirty="0"/>
              <a:t>(mindestens 3 verschiedene). Berücksichtige dabei auch die verschiedenen Typen von Menschen, die vielleicht unterschiedlich auf Belohnungen reagieren. </a:t>
            </a:r>
          </a:p>
          <a:p>
            <a:pPr marL="0" indent="0">
              <a:buNone/>
            </a:pPr>
            <a:br>
              <a:rPr lang="de-AT" sz="1400" dirty="0"/>
            </a:br>
            <a:r>
              <a:rPr lang="de-AT" sz="1400" dirty="0"/>
              <a:t>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2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FB495-2220-427F-9659-4CB3D6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920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üche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3_TF02787940_TF02787940.potx" id="{A07221C8-B975-4B87-AB41-47C02B22BFA6}" vid="{F586EF8F-8554-4952-87AF-18F7DCDD0B8D}"/>
    </a:ext>
  </a:extLst>
</a:theme>
</file>

<file path=ppt/theme/theme2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Blauer Bücherstapel (Breitbild)</Template>
  <TotalTime>0</TotalTime>
  <Words>146</Words>
  <Application>Microsoft Office PowerPoint</Application>
  <PresentationFormat>A4-Papier (210 x 297 mm)</PresentationFormat>
  <Paragraphs>21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Bücher 16 x 9</vt:lpstr>
      <vt:lpstr>„erstklassig“</vt:lpstr>
      <vt:lpstr>Arbeitsblatt 1: MEIN (ALB/TRAUM)KLIENT  </vt:lpstr>
      <vt:lpstr>Arbeitsblatt 2 WIRKSAME BELOHNUNGEN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2018-08-31T11:55:24Z</dcterms:created>
  <dcterms:modified xsi:type="dcterms:W3CDTF">2019-01-14T15:18:41Z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